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73" r:id="rId5"/>
    <p:sldId id="259" r:id="rId6"/>
    <p:sldId id="272" r:id="rId7"/>
    <p:sldId id="260" r:id="rId8"/>
    <p:sldId id="261" r:id="rId9"/>
    <p:sldId id="262" r:id="rId10"/>
    <p:sldId id="264" r:id="rId11"/>
    <p:sldId id="266" r:id="rId12"/>
    <p:sldId id="267" r:id="rId13"/>
    <p:sldId id="268" r:id="rId14"/>
    <p:sldId id="269" r:id="rId15"/>
    <p:sldId id="270" r:id="rId16"/>
    <p:sldId id="265" r:id="rId17"/>
    <p:sldId id="271"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86" d="100"/>
          <a:sy n="86" d="100"/>
        </p:scale>
        <p:origin x="-109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7F574C9-0AAF-4C64-8B23-210DF8F44419}" type="datetimeFigureOut">
              <a:rPr lang="en-US" smtClean="0"/>
              <a:pPr/>
              <a:t>7/19/2018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1B2721-6C18-47C0-8048-D61EDB188A2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7F574C9-0AAF-4C64-8B23-210DF8F44419}" type="datetimeFigureOut">
              <a:rPr lang="en-US" smtClean="0"/>
              <a:pPr/>
              <a:t>7/19/2018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1B2721-6C18-47C0-8048-D61EDB188A2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7F574C9-0AAF-4C64-8B23-210DF8F44419}" type="datetimeFigureOut">
              <a:rPr lang="en-US" smtClean="0"/>
              <a:pPr/>
              <a:t>7/19/2018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1B2721-6C18-47C0-8048-D61EDB188A2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7F574C9-0AAF-4C64-8B23-210DF8F44419}" type="datetimeFigureOut">
              <a:rPr lang="en-US" smtClean="0"/>
              <a:pPr/>
              <a:t>7/19/2018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1B2721-6C18-47C0-8048-D61EDB188A2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7F574C9-0AAF-4C64-8B23-210DF8F44419}" type="datetimeFigureOut">
              <a:rPr lang="en-US" smtClean="0"/>
              <a:pPr/>
              <a:t>7/19/2018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91B2721-6C18-47C0-8048-D61EDB188A2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7F574C9-0AAF-4C64-8B23-210DF8F44419}" type="datetimeFigureOut">
              <a:rPr lang="en-US" smtClean="0"/>
              <a:pPr/>
              <a:t>7/19/2018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91B2721-6C18-47C0-8048-D61EDB188A2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F574C9-0AAF-4C64-8B23-210DF8F44419}" type="datetimeFigureOut">
              <a:rPr lang="en-US" smtClean="0"/>
              <a:pPr/>
              <a:t>7/19/2018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91B2721-6C18-47C0-8048-D61EDB188A2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7F574C9-0AAF-4C64-8B23-210DF8F44419}" type="datetimeFigureOut">
              <a:rPr lang="en-US" smtClean="0"/>
              <a:pPr/>
              <a:t>7/19/2018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1B2721-6C18-47C0-8048-D61EDB188A2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7F574C9-0AAF-4C64-8B23-210DF8F44419}" type="datetimeFigureOut">
              <a:rPr lang="en-US" smtClean="0"/>
              <a:pPr/>
              <a:t>7/19/2018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1B2721-6C18-47C0-8048-D61EDB188A2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7F574C9-0AAF-4C64-8B23-210DF8F44419}" type="datetimeFigureOut">
              <a:rPr lang="en-US" smtClean="0"/>
              <a:pPr/>
              <a:t>7/19/2018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1B2721-6C18-47C0-8048-D61EDB188A2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7F574C9-0AAF-4C64-8B23-210DF8F44419}" type="datetimeFigureOut">
              <a:rPr lang="en-US" smtClean="0"/>
              <a:pPr/>
              <a:t>7/19/2018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1B2721-6C18-47C0-8048-D61EDB188A2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F574C9-0AAF-4C64-8B23-210DF8F44419}" type="datetimeFigureOut">
              <a:rPr lang="en-US" smtClean="0"/>
              <a:pPr/>
              <a:t>7/19/2018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1B2721-6C18-47C0-8048-D61EDB188A2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609600"/>
            <a:ext cx="7772400" cy="5867400"/>
          </a:xfrm>
        </p:spPr>
        <p:txBody>
          <a:bodyPr>
            <a:normAutofit/>
          </a:bodyPr>
          <a:lstStyle/>
          <a:p>
            <a:r>
              <a:rPr lang="en-US" sz="4800" b="1" dirty="0" smtClean="0">
                <a:latin typeface="Times New Roman" pitchFamily="18" charset="0"/>
                <a:cs typeface="Times New Roman" pitchFamily="18" charset="0"/>
              </a:rPr>
              <a:t>KỸ THUẬT </a:t>
            </a:r>
            <a:br>
              <a:rPr lang="en-US" sz="4800" b="1" dirty="0" smtClean="0">
                <a:latin typeface="Times New Roman" pitchFamily="18" charset="0"/>
                <a:cs typeface="Times New Roman" pitchFamily="18" charset="0"/>
              </a:rPr>
            </a:br>
            <a:r>
              <a:rPr lang="en-US" sz="4800" b="1" dirty="0" smtClean="0">
                <a:latin typeface="Times New Roman" pitchFamily="18" charset="0"/>
                <a:cs typeface="Times New Roman" pitchFamily="18" charset="0"/>
              </a:rPr>
              <a:t>CẤY </a:t>
            </a:r>
            <a:r>
              <a:rPr lang="en-US" sz="4800" b="1" dirty="0">
                <a:latin typeface="Times New Roman" pitchFamily="18" charset="0"/>
                <a:cs typeface="Times New Roman" pitchFamily="18" charset="0"/>
              </a:rPr>
              <a:t>CHỈ</a:t>
            </a:r>
            <a:r>
              <a:rPr lang="en-US" sz="4800" dirty="0">
                <a:latin typeface="Times New Roman" pitchFamily="18" charset="0"/>
                <a:cs typeface="Times New Roman" pitchFamily="18" charset="0"/>
              </a:rPr>
              <a:t/>
            </a:r>
            <a:br>
              <a:rPr lang="en-US" sz="4800" dirty="0">
                <a:latin typeface="Times New Roman" pitchFamily="18" charset="0"/>
                <a:cs typeface="Times New Roman" pitchFamily="18" charset="0"/>
              </a:rPr>
            </a:br>
            <a:r>
              <a:rPr lang="en-US" sz="4800" b="1" dirty="0">
                <a:latin typeface="Times New Roman" pitchFamily="18" charset="0"/>
                <a:cs typeface="Times New Roman" pitchFamily="18" charset="0"/>
              </a:rPr>
              <a:t>TẠI KHOA YHCT-PHCN</a:t>
            </a:r>
            <a:r>
              <a:rPr lang="en-US" sz="1800" dirty="0"/>
              <a:t/>
            </a:r>
            <a:br>
              <a:rPr lang="en-US" sz="1800" dirty="0"/>
            </a:br>
            <a:endParaRPr lang="en-US" sz="1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78562"/>
          </a:xfrm>
        </p:spPr>
        <p:txBody>
          <a:bodyPr>
            <a:noAutofit/>
          </a:bodyPr>
          <a:lstStyle/>
          <a:p>
            <a:pPr algn="l">
              <a:lnSpc>
                <a:spcPct val="200000"/>
              </a:lnSpc>
            </a:pPr>
            <a:r>
              <a:rPr lang="en-US" sz="2800" b="1" u="sng" dirty="0">
                <a:latin typeface="Times New Roman" pitchFamily="18" charset="0"/>
                <a:cs typeface="Times New Roman" pitchFamily="18" charset="0"/>
              </a:rPr>
              <a:t>I. TỔNG QUAN</a:t>
            </a:r>
            <a:r>
              <a:rPr lang="en-US" sz="2800" b="1" u="sng" dirty="0" smtClean="0">
                <a:latin typeface="Times New Roman" pitchFamily="18" charset="0"/>
                <a:cs typeface="Times New Roman" pitchFamily="18" charset="0"/>
              </a:rPr>
              <a:t>:</a:t>
            </a:r>
            <a:r>
              <a:rPr lang="en-US" sz="2000" b="1" u="sng" dirty="0" smtClean="0">
                <a:latin typeface="Times New Roman" pitchFamily="18" charset="0"/>
                <a:cs typeface="Times New Roman" pitchFamily="18" charset="0"/>
              </a:rPr>
              <a:t/>
            </a:r>
            <a:br>
              <a:rPr lang="en-US" sz="2000" b="1" u="sng" dirty="0" smtClean="0">
                <a:latin typeface="Times New Roman" pitchFamily="18" charset="0"/>
                <a:cs typeface="Times New Roman" pitchFamily="18" charset="0"/>
              </a:rPr>
            </a:br>
            <a:r>
              <a:rPr lang="en-US" sz="2000" dirty="0">
                <a:latin typeface="Times New Roman" pitchFamily="18" charset="0"/>
                <a:cs typeface="Times New Roman" pitchFamily="18" charset="0"/>
              </a:rPr>
              <a:t/>
            </a:r>
            <a:br>
              <a:rPr lang="en-US" sz="2000" dirty="0">
                <a:latin typeface="Times New Roman" pitchFamily="18" charset="0"/>
                <a:cs typeface="Times New Roman" pitchFamily="18" charset="0"/>
              </a:rPr>
            </a:b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Cấy</a:t>
            </a:r>
            <a:r>
              <a:rPr lang="en-US" sz="2000" dirty="0" smtClean="0">
                <a:latin typeface="Times New Roman" pitchFamily="18" charset="0"/>
                <a:cs typeface="Times New Roman" pitchFamily="18" charset="0"/>
              </a:rPr>
              <a:t> </a:t>
            </a:r>
            <a:r>
              <a:rPr lang="en-US" sz="2000" dirty="0" err="1">
                <a:latin typeface="Times New Roman" pitchFamily="18" charset="0"/>
                <a:cs typeface="Times New Roman" pitchFamily="18" charset="0"/>
              </a:rPr>
              <a:t>chỉ</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là</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một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phương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pháp</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chữa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bệnh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không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dùng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thuốc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đặc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biệt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độc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đáo</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của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châm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cứu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Việt</a:t>
            </a:r>
            <a:r>
              <a:rPr lang="en-US" sz="2000" dirty="0">
                <a:latin typeface="Times New Roman" pitchFamily="18" charset="0"/>
                <a:cs typeface="Times New Roman" pitchFamily="18" charset="0"/>
              </a:rPr>
              <a:t> Nam, </a:t>
            </a:r>
            <a:r>
              <a:rPr lang="en-US" sz="2000" dirty="0" err="1">
                <a:latin typeface="Times New Roman" pitchFamily="18" charset="0"/>
                <a:cs typeface="Times New Roman" pitchFamily="18" charset="0"/>
              </a:rPr>
              <a:t>bao</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gồm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chôn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chỉ</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vùi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chỉ</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xuyên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chỉ</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thắt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buộc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chỉ</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Là</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một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phương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pháp</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châm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cứu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mới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hiện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đại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áp</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dụng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tiến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bộ</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của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khoa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học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kỹ</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thuật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trên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cơ</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sở</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kế</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thừa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những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lý</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luận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và</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kinh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nghiệm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của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châm</a:t>
            </a:r>
            <a:r>
              <a:rPr lang="en-US" sz="2000" dirty="0">
                <a:latin typeface="Times New Roman" pitchFamily="18" charset="0"/>
                <a:cs typeface="Times New Roman" pitchFamily="18" charset="0"/>
              </a:rPr>
              <a:t> </a:t>
            </a:r>
            <a:r>
              <a:rPr lang="en-US" sz="2000" dirty="0" err="1" smtClean="0">
                <a:latin typeface="Times New Roman" pitchFamily="18" charset="0"/>
                <a:cs typeface="Times New Roman" pitchFamily="18" charset="0"/>
              </a:rPr>
              <a:t>cứu</a:t>
            </a: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     </a:t>
            </a:r>
            <a:r>
              <a:rPr lang="en-US" sz="2000" dirty="0" err="1" smtClean="0">
                <a:latin typeface="Times New Roman" pitchFamily="18" charset="0"/>
                <a:cs typeface="Times New Roman" pitchFamily="18" charset="0"/>
              </a:rPr>
              <a:t>Phương</a:t>
            </a:r>
            <a:r>
              <a:rPr lang="en-US" sz="2000" dirty="0" smtClean="0">
                <a:latin typeface="Times New Roman" pitchFamily="18" charset="0"/>
                <a:cs typeface="Times New Roman" pitchFamily="18" charset="0"/>
              </a:rPr>
              <a:t> </a:t>
            </a:r>
            <a:r>
              <a:rPr lang="en-US" sz="2000" dirty="0" err="1">
                <a:latin typeface="Times New Roman" pitchFamily="18" charset="0"/>
                <a:cs typeface="Times New Roman" pitchFamily="18" charset="0"/>
              </a:rPr>
              <a:t>pháp</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này</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đó</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được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áp</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dụng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tại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Việt</a:t>
            </a:r>
            <a:r>
              <a:rPr lang="en-US" sz="2000" dirty="0">
                <a:latin typeface="Times New Roman" pitchFamily="18" charset="0"/>
                <a:cs typeface="Times New Roman" pitchFamily="18" charset="0"/>
              </a:rPr>
              <a:t> Nam </a:t>
            </a:r>
            <a:r>
              <a:rPr lang="en-US" sz="2000" dirty="0" err="1">
                <a:latin typeface="Times New Roman" pitchFamily="18" charset="0"/>
                <a:cs typeface="Times New Roman" pitchFamily="18" charset="0"/>
              </a:rPr>
              <a:t>từ</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những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năm</a:t>
            </a:r>
            <a:r>
              <a:rPr lang="en-US" sz="2000" dirty="0">
                <a:latin typeface="Times New Roman" pitchFamily="18" charset="0"/>
                <a:cs typeface="Times New Roman" pitchFamily="18" charset="0"/>
              </a:rPr>
              <a:t> 1960 </a:t>
            </a:r>
            <a:r>
              <a:rPr lang="en-US" sz="2000" dirty="0" err="1">
                <a:latin typeface="Times New Roman" pitchFamily="18" charset="0"/>
                <a:cs typeface="Times New Roman" pitchFamily="18" charset="0"/>
              </a:rPr>
              <a:t>của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thế</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kỷ</a:t>
            </a:r>
            <a:r>
              <a:rPr lang="en-US" sz="2000" dirty="0">
                <a:latin typeface="Times New Roman" pitchFamily="18" charset="0"/>
                <a:cs typeface="Times New Roman" pitchFamily="18" charset="0"/>
              </a:rPr>
              <a:t> </a:t>
            </a:r>
            <a:r>
              <a:rPr lang="en-US" sz="2000" dirty="0" err="1" smtClean="0">
                <a:latin typeface="Times New Roman" pitchFamily="18" charset="0"/>
                <a:cs typeface="Times New Roman" pitchFamily="18" charset="0"/>
              </a:rPr>
              <a:t>trước</a:t>
            </a: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endParaRPr lang="en-US" sz="2000"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6202362"/>
          </a:xfrm>
        </p:spPr>
        <p:txBody>
          <a:bodyPr numCol="2">
            <a:normAutofit/>
          </a:bodyPr>
          <a:lstStyle/>
          <a:p>
            <a:pPr algn="l"/>
            <a:r>
              <a:rPr lang="en-US" sz="2400" b="1" u="sng" dirty="0">
                <a:latin typeface="Times New Roman" pitchFamily="18" charset="0"/>
                <a:cs typeface="Times New Roman" pitchFamily="18" charset="0"/>
              </a:rPr>
              <a:t>II. CƠ CHẾ CỦA CẤY </a:t>
            </a:r>
            <a:r>
              <a:rPr lang="en-US" sz="2400" b="1" u="sng" dirty="0" smtClean="0">
                <a:latin typeface="Times New Roman" pitchFamily="18" charset="0"/>
                <a:cs typeface="Times New Roman" pitchFamily="18" charset="0"/>
              </a:rPr>
              <a:t>CHỈ</a:t>
            </a:r>
            <a:r>
              <a:rPr lang="en-US" sz="1600" b="1" u="sng" dirty="0" smtClean="0">
                <a:latin typeface="Times New Roman" pitchFamily="18" charset="0"/>
                <a:cs typeface="Times New Roman" pitchFamily="18" charset="0"/>
              </a:rPr>
              <a:t/>
            </a:r>
            <a:br>
              <a:rPr lang="en-US" sz="1600" b="1" u="sng" dirty="0" smtClean="0">
                <a:latin typeface="Times New Roman" pitchFamily="18" charset="0"/>
                <a:cs typeface="Times New Roman" pitchFamily="18" charset="0"/>
              </a:rPr>
            </a:br>
            <a:r>
              <a:rPr lang="en-US" sz="1600" dirty="0">
                <a:latin typeface="Times New Roman" pitchFamily="18" charset="0"/>
                <a:cs typeface="Times New Roman" pitchFamily="18" charset="0"/>
              </a:rPr>
              <a:t/>
            </a:r>
            <a:br>
              <a:rPr lang="en-US" sz="1600" dirty="0">
                <a:latin typeface="Times New Roman" pitchFamily="18" charset="0"/>
                <a:cs typeface="Times New Roman" pitchFamily="18" charset="0"/>
              </a:rPr>
            </a:b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Chỉ</a:t>
            </a:r>
            <a:r>
              <a:rPr lang="en-US" sz="2000" b="1" dirty="0">
                <a:latin typeface="Times New Roman" pitchFamily="18" charset="0"/>
                <a:cs typeface="Times New Roman" pitchFamily="18" charset="0"/>
              </a:rPr>
              <a:t> catgut </a:t>
            </a:r>
            <a:r>
              <a:rPr lang="en-US" sz="2000" dirty="0" err="1">
                <a:latin typeface="Times New Roman" pitchFamily="18" charset="0"/>
                <a:cs typeface="Times New Roman" pitchFamily="18" charset="0"/>
              </a:rPr>
              <a:t>là</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chỉ</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dùng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trong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phẫu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thuật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ngoại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khoa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bản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chất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là</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một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Protit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tự</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tiêu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trong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vòng</a:t>
            </a:r>
            <a:r>
              <a:rPr lang="en-US" sz="2000" dirty="0">
                <a:latin typeface="Times New Roman" pitchFamily="18" charset="0"/>
                <a:cs typeface="Times New Roman" pitchFamily="18" charset="0"/>
              </a:rPr>
              <a:t> 15-20 </a:t>
            </a:r>
            <a:r>
              <a:rPr lang="en-US" sz="2000" dirty="0" err="1">
                <a:latin typeface="Times New Roman" pitchFamily="18" charset="0"/>
                <a:cs typeface="Times New Roman" pitchFamily="18" charset="0"/>
              </a:rPr>
              <a:t>ngày</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khi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đưa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vào</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cơ</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thể</a:t>
            </a:r>
            <a:r>
              <a:rPr lang="en-US" sz="2000" dirty="0">
                <a:latin typeface="Times New Roman" pitchFamily="18" charset="0"/>
                <a:cs typeface="Times New Roman" pitchFamily="18" charset="0"/>
              </a:rPr>
              <a:t>(</a:t>
            </a:r>
            <a:r>
              <a:rPr lang="en-US" sz="2000" dirty="0" err="1">
                <a:latin typeface="Times New Roman" pitchFamily="18" charset="0"/>
                <a:cs typeface="Times New Roman" pitchFamily="18" charset="0"/>
              </a:rPr>
              <a:t>cấy</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vài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lần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mỗi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lần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cách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nhau</a:t>
            </a:r>
            <a:r>
              <a:rPr lang="en-US" sz="2000" dirty="0">
                <a:latin typeface="Times New Roman" pitchFamily="18" charset="0"/>
                <a:cs typeface="Times New Roman" pitchFamily="18" charset="0"/>
              </a:rPr>
              <a:t> 15-20 </a:t>
            </a:r>
            <a:r>
              <a:rPr lang="en-US" sz="2000" dirty="0" err="1">
                <a:latin typeface="Times New Roman" pitchFamily="18" charset="0"/>
                <a:cs typeface="Times New Roman" pitchFamily="18" charset="0"/>
              </a:rPr>
              <a:t>ngày</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như</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một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dị</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nguyên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kích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thích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cơ</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thể</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sản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sinh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ra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kháng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thể</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bao</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vây</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không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đặc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hiệu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làm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thay</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đổi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cách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đáp</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ứng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miễn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dịch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và</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vì</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vậy</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mà</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không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xuất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hiện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các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triệu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chứng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dị</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ứng</a:t>
            </a:r>
            <a:r>
              <a:rPr lang="en-US" sz="2000" dirty="0">
                <a:latin typeface="Times New Roman" pitchFamily="18" charset="0"/>
                <a:cs typeface="Times New Roman" pitchFamily="18" charset="0"/>
              </a:rPr>
              <a:t>.</a:t>
            </a:r>
            <a:br>
              <a:rPr lang="en-US" sz="2000" dirty="0">
                <a:latin typeface="Times New Roman" pitchFamily="18" charset="0"/>
                <a:cs typeface="Times New Roman" pitchFamily="18" charset="0"/>
              </a:rPr>
            </a:b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Chỉ</a:t>
            </a:r>
            <a:r>
              <a:rPr lang="en-US" sz="2000" b="1" dirty="0">
                <a:latin typeface="Times New Roman" pitchFamily="18" charset="0"/>
                <a:cs typeface="Times New Roman" pitchFamily="18" charset="0"/>
              </a:rPr>
              <a:t> catgut </a:t>
            </a:r>
            <a:r>
              <a:rPr lang="en-US" sz="2000" dirty="0" err="1">
                <a:latin typeface="Times New Roman" pitchFamily="18" charset="0"/>
                <a:cs typeface="Times New Roman" pitchFamily="18" charset="0"/>
              </a:rPr>
              <a:t>được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cấy</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vào</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huyệt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vị</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tác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dụng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với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tính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chất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vật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lý</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tạo</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ra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một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kích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thích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cơ</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học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như</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châm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cứu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nên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có</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cơ</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chế</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tác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dụng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như</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cơ</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chế</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tác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dụng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của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châm</a:t>
            </a:r>
            <a:r>
              <a:rPr lang="en-US" sz="2000" dirty="0">
                <a:latin typeface="Times New Roman" pitchFamily="18" charset="0"/>
                <a:cs typeface="Times New Roman" pitchFamily="18" charset="0"/>
              </a:rPr>
              <a:t> </a:t>
            </a:r>
            <a:r>
              <a:rPr lang="en-US" sz="2000" dirty="0" err="1" smtClean="0">
                <a:latin typeface="Times New Roman" pitchFamily="18" charset="0"/>
                <a:cs typeface="Times New Roman" pitchFamily="18" charset="0"/>
              </a:rPr>
              <a:t>cứu</a:t>
            </a: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en-US" sz="2000" dirty="0">
                <a:latin typeface="Times New Roman" pitchFamily="18" charset="0"/>
                <a:cs typeface="Times New Roman" pitchFamily="18" charset="0"/>
              </a:rPr>
              <a:t/>
            </a:r>
            <a:br>
              <a:rPr lang="en-US" sz="2000" dirty="0">
                <a:latin typeface="Times New Roman" pitchFamily="18" charset="0"/>
                <a:cs typeface="Times New Roman" pitchFamily="18" charset="0"/>
              </a:rPr>
            </a:br>
            <a:endParaRPr lang="en-US" sz="2000" dirty="0">
              <a:latin typeface="Times New Roman" pitchFamily="18" charset="0"/>
              <a:cs typeface="Times New Roman" pitchFamily="18" charset="0"/>
            </a:endParaRPr>
          </a:p>
        </p:txBody>
      </p:sp>
      <p:pic>
        <p:nvPicPr>
          <p:cNvPr id="1026" name="Picture 2" descr="C:\Users\FPT\Desktop\37344189_1991564727572624_7085218724268998656_n.jpg"/>
          <p:cNvPicPr>
            <a:picLocks noChangeAspect="1" noChangeArrowheads="1"/>
          </p:cNvPicPr>
          <p:nvPr/>
        </p:nvPicPr>
        <p:blipFill>
          <a:blip r:embed="rId2"/>
          <a:srcRect/>
          <a:stretch>
            <a:fillRect/>
          </a:stretch>
        </p:blipFill>
        <p:spPr bwMode="auto">
          <a:xfrm>
            <a:off x="4648200" y="1066800"/>
            <a:ext cx="4343400" cy="4724400"/>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78562"/>
          </a:xfrm>
        </p:spPr>
        <p:txBody>
          <a:bodyPr>
            <a:normAutofit/>
          </a:bodyPr>
          <a:lstStyle/>
          <a:p>
            <a:pPr algn="l"/>
            <a:r>
              <a:rPr lang="en-US" sz="1800" b="1" u="sng" dirty="0" smtClean="0">
                <a:latin typeface="Times New Roman" pitchFamily="18" charset="0"/>
                <a:cs typeface="Times New Roman" pitchFamily="18" charset="0"/>
              </a:rPr>
              <a:t>II. CƠ CHẾ CỦA CẤY CHỈ </a:t>
            </a:r>
            <a:r>
              <a:rPr lang="en-US" sz="1800" b="1" u="sng" dirty="0" smtClean="0">
                <a:latin typeface="Times New Roman" pitchFamily="18" charset="0"/>
                <a:cs typeface="Times New Roman" pitchFamily="18" charset="0"/>
              </a:rPr>
              <a:t/>
            </a:r>
            <a:br>
              <a:rPr lang="en-US" sz="1800" b="1" u="sng" dirty="0" smtClean="0">
                <a:latin typeface="Times New Roman" pitchFamily="18" charset="0"/>
                <a:cs typeface="Times New Roman" pitchFamily="18" charset="0"/>
              </a:rPr>
            </a:br>
            <a:r>
              <a:rPr lang="en-US" sz="1800" b="1" dirty="0" smtClean="0">
                <a:latin typeface="Times New Roman" pitchFamily="18" charset="0"/>
                <a:cs typeface="Times New Roman" pitchFamily="18" charset="0"/>
              </a:rPr>
              <a:t/>
            </a:r>
            <a:br>
              <a:rPr lang="en-US" sz="1800" b="1" dirty="0" smtClean="0">
                <a:latin typeface="Times New Roman" pitchFamily="18" charset="0"/>
                <a:cs typeface="Times New Roman" pitchFamily="18" charset="0"/>
              </a:rPr>
            </a:br>
            <a:r>
              <a:rPr lang="en-US" sz="1800" b="1" dirty="0" smtClean="0">
                <a:latin typeface="Times New Roman" pitchFamily="18" charset="0"/>
                <a:cs typeface="Times New Roman" pitchFamily="18" charset="0"/>
              </a:rPr>
              <a:t>+ </a:t>
            </a:r>
            <a:r>
              <a:rPr lang="en-US" sz="1800" b="1" dirty="0" err="1" smtClean="0">
                <a:latin typeface="Times New Roman" pitchFamily="18" charset="0"/>
                <a:cs typeface="Times New Roman" pitchFamily="18" charset="0"/>
              </a:rPr>
              <a:t>Cơ</a:t>
            </a:r>
            <a:r>
              <a:rPr lang="en-US" sz="1800" b="1" dirty="0" smtClean="0">
                <a:latin typeface="Times New Roman" pitchFamily="18" charset="0"/>
                <a:cs typeface="Times New Roman" pitchFamily="18" charset="0"/>
              </a:rPr>
              <a:t> </a:t>
            </a:r>
            <a:r>
              <a:rPr lang="en-US" sz="1800" b="1" dirty="0" err="1" smtClean="0">
                <a:latin typeface="Times New Roman" pitchFamily="18" charset="0"/>
                <a:cs typeface="Times New Roman" pitchFamily="18" charset="0"/>
              </a:rPr>
              <a:t>chế</a:t>
            </a:r>
            <a:r>
              <a:rPr lang="en-US" sz="1800" b="1" dirty="0" smtClean="0">
                <a:latin typeface="Times New Roman" pitchFamily="18" charset="0"/>
                <a:cs typeface="Times New Roman" pitchFamily="18" charset="0"/>
              </a:rPr>
              <a:t> </a:t>
            </a:r>
            <a:r>
              <a:rPr lang="en-US" sz="1800" b="1" dirty="0" err="1" smtClean="0">
                <a:latin typeface="Times New Roman" pitchFamily="18" charset="0"/>
                <a:cs typeface="Times New Roman" pitchFamily="18" charset="0"/>
              </a:rPr>
              <a:t>tác</a:t>
            </a:r>
            <a:r>
              <a:rPr lang="en-US" sz="1800" b="1" dirty="0" smtClean="0">
                <a:latin typeface="Times New Roman" pitchFamily="18" charset="0"/>
                <a:cs typeface="Times New Roman" pitchFamily="18" charset="0"/>
              </a:rPr>
              <a:t> </a:t>
            </a:r>
            <a:r>
              <a:rPr lang="en-US" sz="1800" b="1" dirty="0" err="1" smtClean="0">
                <a:latin typeface="Times New Roman" pitchFamily="18" charset="0"/>
                <a:cs typeface="Times New Roman" pitchFamily="18" charset="0"/>
              </a:rPr>
              <a:t>dụng</a:t>
            </a:r>
            <a:r>
              <a:rPr lang="en-US" sz="1800" b="1" dirty="0" smtClean="0">
                <a:latin typeface="Times New Roman" pitchFamily="18" charset="0"/>
                <a:cs typeface="Times New Roman" pitchFamily="18" charset="0"/>
              </a:rPr>
              <a:t> </a:t>
            </a:r>
            <a:r>
              <a:rPr lang="en-US" sz="1800" b="1" dirty="0" err="1" smtClean="0">
                <a:latin typeface="Times New Roman" pitchFamily="18" charset="0"/>
                <a:cs typeface="Times New Roman" pitchFamily="18" charset="0"/>
              </a:rPr>
              <a:t>của</a:t>
            </a:r>
            <a:r>
              <a:rPr lang="en-US" sz="1800" b="1" dirty="0" smtClean="0">
                <a:latin typeface="Times New Roman" pitchFamily="18" charset="0"/>
                <a:cs typeface="Times New Roman" pitchFamily="18" charset="0"/>
              </a:rPr>
              <a:t> </a:t>
            </a:r>
            <a:r>
              <a:rPr lang="en-US" sz="1800" b="1" dirty="0" err="1" smtClean="0">
                <a:latin typeface="Times New Roman" pitchFamily="18" charset="0"/>
                <a:cs typeface="Times New Roman" pitchFamily="18" charset="0"/>
              </a:rPr>
              <a:t>châm</a:t>
            </a:r>
            <a:r>
              <a:rPr lang="en-US" sz="1800" b="1" dirty="0" smtClean="0">
                <a:latin typeface="Times New Roman" pitchFamily="18" charset="0"/>
                <a:cs typeface="Times New Roman" pitchFamily="18" charset="0"/>
              </a:rPr>
              <a:t> </a:t>
            </a:r>
            <a:r>
              <a:rPr lang="en-US" sz="1800" b="1" dirty="0" err="1" smtClean="0">
                <a:latin typeface="Times New Roman" pitchFamily="18" charset="0"/>
                <a:cs typeface="Times New Roman" pitchFamily="18" charset="0"/>
              </a:rPr>
              <a:t>cứu</a:t>
            </a:r>
            <a:r>
              <a:rPr lang="en-US" sz="1800" b="1" dirty="0" smtClean="0">
                <a:latin typeface="Times New Roman" pitchFamily="18" charset="0"/>
                <a:cs typeface="Times New Roman" pitchFamily="18" charset="0"/>
              </a:rPr>
              <a:t> </a:t>
            </a:r>
            <a:r>
              <a:rPr lang="en-US" sz="1800" b="1" dirty="0" err="1" smtClean="0">
                <a:latin typeface="Times New Roman" pitchFamily="18" charset="0"/>
                <a:cs typeface="Times New Roman" pitchFamily="18" charset="0"/>
              </a:rPr>
              <a:t>theo</a:t>
            </a:r>
            <a:r>
              <a:rPr lang="en-US" sz="1800" b="1" dirty="0" smtClean="0">
                <a:latin typeface="Times New Roman" pitchFamily="18" charset="0"/>
                <a:cs typeface="Times New Roman" pitchFamily="18" charset="0"/>
              </a:rPr>
              <a:t> </a:t>
            </a:r>
            <a:r>
              <a:rPr lang="en-US" sz="1800" b="1" dirty="0" err="1" smtClean="0">
                <a:latin typeface="Times New Roman" pitchFamily="18" charset="0"/>
                <a:cs typeface="Times New Roman" pitchFamily="18" charset="0"/>
              </a:rPr>
              <a:t>học</a:t>
            </a:r>
            <a:r>
              <a:rPr lang="en-US" sz="1800" b="1" dirty="0" smtClean="0">
                <a:latin typeface="Times New Roman" pitchFamily="18" charset="0"/>
                <a:cs typeface="Times New Roman" pitchFamily="18" charset="0"/>
              </a:rPr>
              <a:t> </a:t>
            </a:r>
            <a:r>
              <a:rPr lang="en-US" sz="1800" b="1" dirty="0" err="1" smtClean="0">
                <a:latin typeface="Times New Roman" pitchFamily="18" charset="0"/>
                <a:cs typeface="Times New Roman" pitchFamily="18" charset="0"/>
              </a:rPr>
              <a:t>thuyết</a:t>
            </a:r>
            <a:r>
              <a:rPr lang="en-US" sz="1800" b="1" dirty="0" smtClean="0">
                <a:latin typeface="Times New Roman" pitchFamily="18" charset="0"/>
                <a:cs typeface="Times New Roman" pitchFamily="18" charset="0"/>
              </a:rPr>
              <a:t> </a:t>
            </a:r>
            <a:r>
              <a:rPr lang="en-US" sz="1800" b="1" dirty="0" err="1" smtClean="0">
                <a:latin typeface="Times New Roman" pitchFamily="18" charset="0"/>
                <a:cs typeface="Times New Roman" pitchFamily="18" charset="0"/>
              </a:rPr>
              <a:t>thần</a:t>
            </a:r>
            <a:r>
              <a:rPr lang="en-US" sz="1800" b="1" dirty="0" smtClean="0">
                <a:latin typeface="Times New Roman" pitchFamily="18" charset="0"/>
                <a:cs typeface="Times New Roman" pitchFamily="18" charset="0"/>
              </a:rPr>
              <a:t> </a:t>
            </a:r>
            <a:r>
              <a:rPr lang="en-US" sz="1800" b="1" dirty="0" err="1" smtClean="0">
                <a:latin typeface="Times New Roman" pitchFamily="18" charset="0"/>
                <a:cs typeface="Times New Roman" pitchFamily="18" charset="0"/>
              </a:rPr>
              <a:t>kinh</a:t>
            </a:r>
            <a:r>
              <a:rPr lang="en-US" sz="1800" b="1" dirty="0" smtClean="0">
                <a:latin typeface="Times New Roman" pitchFamily="18" charset="0"/>
                <a:cs typeface="Times New Roman" pitchFamily="18" charset="0"/>
              </a:rPr>
              <a:t> - </a:t>
            </a:r>
            <a:r>
              <a:rPr lang="en-US" sz="1800" b="1" dirty="0" err="1" smtClean="0">
                <a:latin typeface="Times New Roman" pitchFamily="18" charset="0"/>
                <a:cs typeface="Times New Roman" pitchFamily="18" charset="0"/>
              </a:rPr>
              <a:t>thể</a:t>
            </a:r>
            <a:r>
              <a:rPr lang="en-US" sz="1800" b="1" dirty="0" smtClean="0">
                <a:latin typeface="Times New Roman" pitchFamily="18" charset="0"/>
                <a:cs typeface="Times New Roman" pitchFamily="18" charset="0"/>
              </a:rPr>
              <a:t> </a:t>
            </a:r>
            <a:r>
              <a:rPr lang="en-US" sz="1800" b="1" dirty="0" err="1" smtClean="0">
                <a:latin typeface="Times New Roman" pitchFamily="18" charset="0"/>
                <a:cs typeface="Times New Roman" pitchFamily="18" charset="0"/>
              </a:rPr>
              <a:t>dịch</a:t>
            </a:r>
            <a:r>
              <a:rPr lang="en-US" sz="1800" b="1" dirty="0" smtClean="0">
                <a:latin typeface="Times New Roman" pitchFamily="18" charset="0"/>
                <a:cs typeface="Times New Roman" pitchFamily="18" charset="0"/>
              </a:rPr>
              <a:t>.</a:t>
            </a:r>
            <a:r>
              <a:rPr lang="en-US" sz="1800" dirty="0" smtClean="0">
                <a:latin typeface="Times New Roman" pitchFamily="18" charset="0"/>
                <a:cs typeface="Times New Roman" pitchFamily="18" charset="0"/>
              </a:rPr>
              <a:t/>
            </a:r>
            <a:br>
              <a:rPr lang="en-US" sz="1800" dirty="0" smtClean="0">
                <a:latin typeface="Times New Roman" pitchFamily="18" charset="0"/>
                <a:cs typeface="Times New Roman" pitchFamily="18" charset="0"/>
              </a:rPr>
            </a:br>
            <a:r>
              <a:rPr lang="en-US" sz="1800" dirty="0" err="1" smtClean="0">
                <a:latin typeface="Times New Roman" pitchFamily="18" charset="0"/>
                <a:cs typeface="Times New Roman" pitchFamily="18" charset="0"/>
              </a:rPr>
              <a:t>Châm</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cứu</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là</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một</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kích</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thích</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gây</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ra</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cung</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phản</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xạ</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mới</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có</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tác</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dụng</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ức</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chế</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và</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phá</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vỡ</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cung</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phản</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xạ</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bệnh</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lý</a:t>
            </a:r>
            <a:r>
              <a:rPr lang="en-US" sz="1800" dirty="0" smtClean="0">
                <a:latin typeface="Times New Roman" pitchFamily="18" charset="0"/>
                <a:cs typeface="Times New Roman" pitchFamily="18" charset="0"/>
              </a:rPr>
              <a:t>.(</a:t>
            </a:r>
            <a:r>
              <a:rPr lang="en-US" sz="1800" dirty="0" err="1" smtClean="0">
                <a:latin typeface="Times New Roman" pitchFamily="18" charset="0"/>
                <a:cs typeface="Times New Roman" pitchFamily="18" charset="0"/>
              </a:rPr>
              <a:t>theo</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volganic</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và</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kassin</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Liên</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Xô</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cũ</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có</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tác</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dụng</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tại</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chỗ</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tác</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dụng</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tiết</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đoạn</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và</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tác</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dụng</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toàn</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thân</a:t>
            </a:r>
            <a:r>
              <a:rPr lang="en-US" sz="1800" dirty="0" smtClean="0">
                <a:latin typeface="Times New Roman" pitchFamily="18" charset="0"/>
                <a:cs typeface="Times New Roman" pitchFamily="18" charset="0"/>
              </a:rPr>
              <a:t>)</a:t>
            </a:r>
            <a:br>
              <a:rPr lang="en-US" sz="1800" dirty="0" smtClean="0">
                <a:latin typeface="Times New Roman" pitchFamily="18" charset="0"/>
                <a:cs typeface="Times New Roman" pitchFamily="18" charset="0"/>
              </a:rPr>
            </a:br>
            <a:r>
              <a:rPr lang="en-US" sz="1800" dirty="0" smtClean="0">
                <a:latin typeface="Times New Roman" pitchFamily="18" charset="0"/>
                <a:cs typeface="Times New Roman" pitchFamily="18" charset="0"/>
              </a:rPr>
              <a:t/>
            </a:r>
            <a:br>
              <a:rPr lang="en-US" sz="1800" dirty="0" smtClean="0">
                <a:latin typeface="Times New Roman" pitchFamily="18" charset="0"/>
                <a:cs typeface="Times New Roman" pitchFamily="18" charset="0"/>
              </a:rPr>
            </a:br>
            <a:r>
              <a:rPr lang="en-US" sz="1800" b="1" dirty="0" smtClean="0">
                <a:latin typeface="Times New Roman" pitchFamily="18" charset="0"/>
                <a:cs typeface="Times New Roman" pitchFamily="18" charset="0"/>
              </a:rPr>
              <a:t>+ </a:t>
            </a:r>
            <a:r>
              <a:rPr lang="en-US" sz="1800" b="1" dirty="0" err="1" smtClean="0">
                <a:latin typeface="Times New Roman" pitchFamily="18" charset="0"/>
                <a:cs typeface="Times New Roman" pitchFamily="18" charset="0"/>
              </a:rPr>
              <a:t>Cơ</a:t>
            </a:r>
            <a:r>
              <a:rPr lang="en-US" sz="1800" b="1" dirty="0" smtClean="0">
                <a:latin typeface="Times New Roman" pitchFamily="18" charset="0"/>
                <a:cs typeface="Times New Roman" pitchFamily="18" charset="0"/>
              </a:rPr>
              <a:t> </a:t>
            </a:r>
            <a:r>
              <a:rPr lang="en-US" sz="1800" b="1" dirty="0" err="1" smtClean="0">
                <a:latin typeface="Times New Roman" pitchFamily="18" charset="0"/>
                <a:cs typeface="Times New Roman" pitchFamily="18" charset="0"/>
              </a:rPr>
              <a:t>chế</a:t>
            </a:r>
            <a:r>
              <a:rPr lang="en-US" sz="1800" b="1" dirty="0" smtClean="0">
                <a:latin typeface="Times New Roman" pitchFamily="18" charset="0"/>
                <a:cs typeface="Times New Roman" pitchFamily="18" charset="0"/>
              </a:rPr>
              <a:t> </a:t>
            </a:r>
            <a:r>
              <a:rPr lang="en-US" sz="1800" b="1" dirty="0" err="1" smtClean="0">
                <a:latin typeface="Times New Roman" pitchFamily="18" charset="0"/>
                <a:cs typeface="Times New Roman" pitchFamily="18" charset="0"/>
              </a:rPr>
              <a:t>tác</a:t>
            </a:r>
            <a:r>
              <a:rPr lang="en-US" sz="1800" b="1" dirty="0" smtClean="0">
                <a:latin typeface="Times New Roman" pitchFamily="18" charset="0"/>
                <a:cs typeface="Times New Roman" pitchFamily="18" charset="0"/>
              </a:rPr>
              <a:t> </a:t>
            </a:r>
            <a:r>
              <a:rPr lang="en-US" sz="1800" b="1" dirty="0" err="1" smtClean="0">
                <a:latin typeface="Times New Roman" pitchFamily="18" charset="0"/>
                <a:cs typeface="Times New Roman" pitchFamily="18" charset="0"/>
              </a:rPr>
              <a:t>dụng</a:t>
            </a:r>
            <a:r>
              <a:rPr lang="en-US" sz="1800" b="1" dirty="0" smtClean="0">
                <a:latin typeface="Times New Roman" pitchFamily="18" charset="0"/>
                <a:cs typeface="Times New Roman" pitchFamily="18" charset="0"/>
              </a:rPr>
              <a:t> </a:t>
            </a:r>
            <a:r>
              <a:rPr lang="en-US" sz="1800" b="1" dirty="0" err="1" smtClean="0">
                <a:latin typeface="Times New Roman" pitchFamily="18" charset="0"/>
                <a:cs typeface="Times New Roman" pitchFamily="18" charset="0"/>
              </a:rPr>
              <a:t>của</a:t>
            </a:r>
            <a:r>
              <a:rPr lang="en-US" sz="1800" b="1" dirty="0" smtClean="0">
                <a:latin typeface="Times New Roman" pitchFamily="18" charset="0"/>
                <a:cs typeface="Times New Roman" pitchFamily="18" charset="0"/>
              </a:rPr>
              <a:t> </a:t>
            </a:r>
            <a:r>
              <a:rPr lang="en-US" sz="1800" b="1" dirty="0" err="1" smtClean="0">
                <a:latin typeface="Times New Roman" pitchFamily="18" charset="0"/>
                <a:cs typeface="Times New Roman" pitchFamily="18" charset="0"/>
              </a:rPr>
              <a:t>châm</a:t>
            </a:r>
            <a:r>
              <a:rPr lang="en-US" sz="1800" b="1" dirty="0" smtClean="0">
                <a:latin typeface="Times New Roman" pitchFamily="18" charset="0"/>
                <a:cs typeface="Times New Roman" pitchFamily="18" charset="0"/>
              </a:rPr>
              <a:t> </a:t>
            </a:r>
            <a:r>
              <a:rPr lang="en-US" sz="1800" b="1" dirty="0" err="1" smtClean="0">
                <a:latin typeface="Times New Roman" pitchFamily="18" charset="0"/>
                <a:cs typeface="Times New Roman" pitchFamily="18" charset="0"/>
              </a:rPr>
              <a:t>cứu</a:t>
            </a:r>
            <a:r>
              <a:rPr lang="en-US" sz="1800" b="1" dirty="0" smtClean="0">
                <a:latin typeface="Times New Roman" pitchFamily="18" charset="0"/>
                <a:cs typeface="Times New Roman" pitchFamily="18" charset="0"/>
              </a:rPr>
              <a:t> </a:t>
            </a:r>
            <a:r>
              <a:rPr lang="en-US" sz="1800" b="1" dirty="0" err="1" smtClean="0">
                <a:latin typeface="Times New Roman" pitchFamily="18" charset="0"/>
                <a:cs typeface="Times New Roman" pitchFamily="18" charset="0"/>
              </a:rPr>
              <a:t>theo</a:t>
            </a:r>
            <a:r>
              <a:rPr lang="en-US" sz="1800" b="1" dirty="0" smtClean="0">
                <a:latin typeface="Times New Roman" pitchFamily="18" charset="0"/>
                <a:cs typeface="Times New Roman" pitchFamily="18" charset="0"/>
              </a:rPr>
              <a:t> </a:t>
            </a:r>
            <a:r>
              <a:rPr lang="en-US" sz="1800" b="1" dirty="0" err="1" smtClean="0">
                <a:latin typeface="Times New Roman" pitchFamily="18" charset="0"/>
                <a:cs typeface="Times New Roman" pitchFamily="18" charset="0"/>
              </a:rPr>
              <a:t>học</a:t>
            </a:r>
            <a:r>
              <a:rPr lang="en-US" sz="1800" b="1" dirty="0" smtClean="0">
                <a:latin typeface="Times New Roman" pitchFamily="18" charset="0"/>
                <a:cs typeface="Times New Roman" pitchFamily="18" charset="0"/>
              </a:rPr>
              <a:t> </a:t>
            </a:r>
            <a:r>
              <a:rPr lang="en-US" sz="1800" b="1" dirty="0" err="1" smtClean="0">
                <a:latin typeface="Times New Roman" pitchFamily="18" charset="0"/>
                <a:cs typeface="Times New Roman" pitchFamily="18" charset="0"/>
              </a:rPr>
              <a:t>thuyết</a:t>
            </a:r>
            <a:r>
              <a:rPr lang="en-US" sz="1800" b="1" dirty="0" smtClean="0">
                <a:latin typeface="Times New Roman" pitchFamily="18" charset="0"/>
                <a:cs typeface="Times New Roman" pitchFamily="18" charset="0"/>
              </a:rPr>
              <a:t> YHCT</a:t>
            </a:r>
            <a:r>
              <a:rPr lang="en-US" sz="1800" dirty="0" smtClean="0">
                <a:latin typeface="Times New Roman" pitchFamily="18" charset="0"/>
                <a:cs typeface="Times New Roman" pitchFamily="18" charset="0"/>
              </a:rPr>
              <a:t>:</a:t>
            </a:r>
            <a:br>
              <a:rPr lang="en-US" sz="1800" dirty="0" smtClean="0">
                <a:latin typeface="Times New Roman" pitchFamily="18" charset="0"/>
                <a:cs typeface="Times New Roman" pitchFamily="18" charset="0"/>
              </a:rPr>
            </a:b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Khi</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có</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bệnh</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tức</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là</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mất</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cân</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bằng</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Âm</a:t>
            </a:r>
            <a:r>
              <a:rPr lang="en-US" sz="1800" dirty="0" smtClean="0">
                <a:latin typeface="Times New Roman" pitchFamily="18" charset="0"/>
                <a:cs typeface="Times New Roman" pitchFamily="18" charset="0"/>
              </a:rPr>
              <a:t> - </a:t>
            </a:r>
            <a:r>
              <a:rPr lang="en-US" sz="1800" dirty="0" err="1" smtClean="0">
                <a:latin typeface="Times New Roman" pitchFamily="18" charset="0"/>
                <a:cs typeface="Times New Roman" pitchFamily="18" charset="0"/>
              </a:rPr>
              <a:t>Dương</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rối</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loạn</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hoạt</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động</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bình</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thường</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của</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hệ</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kinh</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lạc</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Châm</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cứu</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có</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tác</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dụng</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điều</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hòa</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Âm</a:t>
            </a:r>
            <a:r>
              <a:rPr lang="en-US" sz="1800" dirty="0" smtClean="0">
                <a:latin typeface="Times New Roman" pitchFamily="18" charset="0"/>
                <a:cs typeface="Times New Roman" pitchFamily="18" charset="0"/>
              </a:rPr>
              <a:t> - </a:t>
            </a:r>
            <a:r>
              <a:rPr lang="en-US" sz="1800" dirty="0" err="1" smtClean="0">
                <a:latin typeface="Times New Roman" pitchFamily="18" charset="0"/>
                <a:cs typeface="Times New Roman" pitchFamily="18" charset="0"/>
              </a:rPr>
              <a:t>Dương</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và</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điều</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hòa</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cơ</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năng</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hoạt</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động</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của</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hệ</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kinh</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lạc</a:t>
            </a:r>
            <a:endParaRPr lang="en-US" sz="1800"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6202362"/>
          </a:xfrm>
        </p:spPr>
        <p:txBody>
          <a:bodyPr>
            <a:normAutofit/>
          </a:bodyPr>
          <a:lstStyle/>
          <a:p>
            <a:pPr algn="l"/>
            <a:r>
              <a:rPr lang="en-US" sz="2000" b="1" u="sng" dirty="0">
                <a:latin typeface="Times New Roman" pitchFamily="18" charset="0"/>
                <a:cs typeface="Times New Roman" pitchFamily="18" charset="0"/>
              </a:rPr>
              <a:t>III. </a:t>
            </a:r>
            <a:r>
              <a:rPr lang="en-US" sz="2000" b="1" u="sng" dirty="0" err="1">
                <a:latin typeface="Times New Roman" pitchFamily="18" charset="0"/>
                <a:cs typeface="Times New Roman" pitchFamily="18" charset="0"/>
              </a:rPr>
              <a:t>Chỉ</a:t>
            </a:r>
            <a:r>
              <a:rPr lang="en-US" sz="2000" b="1" u="sng" dirty="0">
                <a:latin typeface="Times New Roman" pitchFamily="18" charset="0"/>
                <a:cs typeface="Times New Roman" pitchFamily="18" charset="0"/>
              </a:rPr>
              <a:t> </a:t>
            </a:r>
            <a:r>
              <a:rPr lang="en-US" sz="2000" b="1" u="sng" dirty="0" err="1">
                <a:latin typeface="Times New Roman" pitchFamily="18" charset="0"/>
                <a:cs typeface="Times New Roman" pitchFamily="18" charset="0"/>
              </a:rPr>
              <a:t>định</a:t>
            </a:r>
            <a:r>
              <a:rPr lang="en-US" sz="2000" b="1" u="sng" dirty="0">
                <a:latin typeface="Times New Roman" pitchFamily="18" charset="0"/>
                <a:cs typeface="Times New Roman" pitchFamily="18" charset="0"/>
              </a:rPr>
              <a:t> </a:t>
            </a:r>
            <a:r>
              <a:rPr lang="en-US" sz="2000" b="1" u="sng" dirty="0" err="1">
                <a:latin typeface="Times New Roman" pitchFamily="18" charset="0"/>
                <a:cs typeface="Times New Roman" pitchFamily="18" charset="0"/>
              </a:rPr>
              <a:t>và</a:t>
            </a:r>
            <a:r>
              <a:rPr lang="en-US" sz="2000" b="1" u="sng" dirty="0">
                <a:latin typeface="Times New Roman" pitchFamily="18" charset="0"/>
                <a:cs typeface="Times New Roman" pitchFamily="18" charset="0"/>
              </a:rPr>
              <a:t> </a:t>
            </a:r>
            <a:r>
              <a:rPr lang="en-US" sz="2000" b="1" u="sng" dirty="0" err="1">
                <a:latin typeface="Times New Roman" pitchFamily="18" charset="0"/>
                <a:cs typeface="Times New Roman" pitchFamily="18" charset="0"/>
              </a:rPr>
              <a:t>chống</a:t>
            </a:r>
            <a:r>
              <a:rPr lang="en-US" sz="2000" b="1" u="sng" dirty="0">
                <a:latin typeface="Times New Roman" pitchFamily="18" charset="0"/>
                <a:cs typeface="Times New Roman" pitchFamily="18" charset="0"/>
              </a:rPr>
              <a:t> </a:t>
            </a:r>
            <a:r>
              <a:rPr lang="en-US" sz="2000" b="1" u="sng" dirty="0" err="1">
                <a:latin typeface="Times New Roman" pitchFamily="18" charset="0"/>
                <a:cs typeface="Times New Roman" pitchFamily="18" charset="0"/>
              </a:rPr>
              <a:t>chỉ</a:t>
            </a:r>
            <a:r>
              <a:rPr lang="en-US" sz="2000" b="1" u="sng" dirty="0">
                <a:latin typeface="Times New Roman" pitchFamily="18" charset="0"/>
                <a:cs typeface="Times New Roman" pitchFamily="18" charset="0"/>
              </a:rPr>
              <a:t> </a:t>
            </a:r>
            <a:r>
              <a:rPr lang="en-US" sz="2000" b="1" u="sng" dirty="0" err="1" smtClean="0">
                <a:latin typeface="Times New Roman" pitchFamily="18" charset="0"/>
                <a:cs typeface="Times New Roman" pitchFamily="18" charset="0"/>
              </a:rPr>
              <a:t>định</a:t>
            </a:r>
            <a:r>
              <a:rPr lang="en-US" sz="2000" dirty="0">
                <a:latin typeface="Times New Roman" pitchFamily="18" charset="0"/>
                <a:cs typeface="Times New Roman" pitchFamily="18" charset="0"/>
              </a:rPr>
              <a:t/>
            </a:r>
            <a:br>
              <a:rPr lang="en-US" sz="2000" dirty="0">
                <a:latin typeface="Times New Roman" pitchFamily="18" charset="0"/>
                <a:cs typeface="Times New Roman" pitchFamily="18" charset="0"/>
              </a:rPr>
            </a:br>
            <a:r>
              <a:rPr lang="en-US" sz="2800" b="1" u="sng" dirty="0">
                <a:latin typeface="Times New Roman" pitchFamily="18" charset="0"/>
                <a:cs typeface="Times New Roman" pitchFamily="18" charset="0"/>
              </a:rPr>
              <a:t>1.Chỉ </a:t>
            </a:r>
            <a:r>
              <a:rPr lang="en-US" sz="2800" b="1" u="sng" dirty="0" err="1">
                <a:latin typeface="Times New Roman" pitchFamily="18" charset="0"/>
                <a:cs typeface="Times New Roman" pitchFamily="18" charset="0"/>
              </a:rPr>
              <a:t>định</a:t>
            </a:r>
            <a:r>
              <a:rPr lang="en-US" sz="2800" b="1" u="sng" dirty="0">
                <a:latin typeface="Times New Roman" pitchFamily="18" charset="0"/>
                <a:cs typeface="Times New Roman" pitchFamily="18" charset="0"/>
              </a:rPr>
              <a:t> </a:t>
            </a:r>
            <a:r>
              <a:rPr lang="en-US" sz="3100" b="1" u="sng" dirty="0" smtClean="0">
                <a:latin typeface="Times New Roman" pitchFamily="18" charset="0"/>
                <a:cs typeface="Times New Roman" pitchFamily="18" charset="0"/>
              </a:rPr>
              <a:t>:</a:t>
            </a:r>
            <a:br>
              <a:rPr lang="en-US" sz="3100" b="1" u="sng" dirty="0" smtClean="0">
                <a:latin typeface="Times New Roman" pitchFamily="18" charset="0"/>
                <a:cs typeface="Times New Roman" pitchFamily="18" charset="0"/>
              </a:rPr>
            </a:br>
            <a:r>
              <a:rPr lang="en-US" sz="2000" dirty="0">
                <a:latin typeface="Times New Roman" pitchFamily="18" charset="0"/>
                <a:cs typeface="Times New Roman" pitchFamily="18" charset="0"/>
              </a:rPr>
              <a:t/>
            </a:r>
            <a:br>
              <a:rPr lang="en-US" sz="2000" dirty="0">
                <a:latin typeface="Times New Roman" pitchFamily="18" charset="0"/>
                <a:cs typeface="Times New Roman" pitchFamily="18" charset="0"/>
              </a:rPr>
            </a:br>
            <a:r>
              <a:rPr lang="en-US" sz="2200" b="1" dirty="0" err="1">
                <a:latin typeface="Times New Roman" pitchFamily="18" charset="0"/>
                <a:cs typeface="Times New Roman" pitchFamily="18" charset="0"/>
              </a:rPr>
              <a:t>Các</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bệnh</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mạn</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tính</a:t>
            </a:r>
            <a:r>
              <a:rPr lang="en-US" sz="2200" b="1" dirty="0">
                <a:latin typeface="Times New Roman" pitchFamily="18" charset="0"/>
                <a:cs typeface="Times New Roman" pitchFamily="18" charset="0"/>
              </a:rPr>
              <a:t>:</a:t>
            </a:r>
            <a:r>
              <a:rPr lang="en-US" sz="2200" dirty="0">
                <a:latin typeface="Times New Roman" pitchFamily="18" charset="0"/>
                <a:cs typeface="Times New Roman" pitchFamily="18" charset="0"/>
              </a:rPr>
              <a:t/>
            </a:r>
            <a:br>
              <a:rPr lang="en-US" sz="2200" dirty="0">
                <a:latin typeface="Times New Roman" pitchFamily="18" charset="0"/>
                <a:cs typeface="Times New Roman" pitchFamily="18" charset="0"/>
              </a:rPr>
            </a:b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Đau</a:t>
            </a:r>
            <a:r>
              <a:rPr lang="en-US" sz="2200" dirty="0">
                <a:latin typeface="Times New Roman" pitchFamily="18" charset="0"/>
                <a:cs typeface="Times New Roman" pitchFamily="18" charset="0"/>
              </a:rPr>
              <a:t>: do </a:t>
            </a:r>
            <a:r>
              <a:rPr lang="en-US" sz="2200" dirty="0" err="1">
                <a:latin typeface="Times New Roman" pitchFamily="18" charset="0"/>
                <a:cs typeface="Times New Roman" pitchFamily="18" charset="0"/>
              </a:rPr>
              <a:t>các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nguyên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nhân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xương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khớp</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thần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kinh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thoái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hóa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khớp</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loãng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xương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viêm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khớp</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dạng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thấp</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thoát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vị</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đĩa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đệm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hội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chứng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ống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cổ</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tay</a:t>
            </a:r>
            <a:r>
              <a:rPr lang="en-US" sz="2200" dirty="0">
                <a:latin typeface="Times New Roman" pitchFamily="18" charset="0"/>
                <a:cs typeface="Times New Roman" pitchFamily="18" charset="0"/>
              </a:rPr>
              <a:t>…..</a:t>
            </a:r>
            <a:br>
              <a:rPr lang="en-US" sz="2200" dirty="0">
                <a:latin typeface="Times New Roman" pitchFamily="18" charset="0"/>
                <a:cs typeface="Times New Roman" pitchFamily="18" charset="0"/>
              </a:rPr>
            </a:b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Liệt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liệt</a:t>
            </a:r>
            <a:r>
              <a:rPr lang="en-US" sz="2200" dirty="0">
                <a:latin typeface="Times New Roman" pitchFamily="18" charset="0"/>
                <a:cs typeface="Times New Roman" pitchFamily="18" charset="0"/>
              </a:rPr>
              <a:t> do </a:t>
            </a:r>
            <a:r>
              <a:rPr lang="en-US" sz="2200" dirty="0" err="1">
                <a:latin typeface="Times New Roman" pitchFamily="18" charset="0"/>
                <a:cs typeface="Times New Roman" pitchFamily="18" charset="0"/>
              </a:rPr>
              <a:t>đột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quỵ</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bệnh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lý</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thần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kinh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ngoại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biên</a:t>
            </a:r>
            <a:r>
              <a:rPr lang="en-US" sz="2200" dirty="0">
                <a:latin typeface="Times New Roman" pitchFamily="18" charset="0"/>
                <a:cs typeface="Times New Roman" pitchFamily="18" charset="0"/>
              </a:rPr>
              <a:t>…..</a:t>
            </a:r>
            <a:br>
              <a:rPr lang="en-US" sz="2200" dirty="0">
                <a:latin typeface="Times New Roman" pitchFamily="18" charset="0"/>
                <a:cs typeface="Times New Roman" pitchFamily="18" charset="0"/>
              </a:rPr>
            </a:b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Rối</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loạn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chức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năng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rối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loạn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tiêu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tiểu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mất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ngủ</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ngủ</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kém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và</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một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số</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bệnh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khác</a:t>
            </a:r>
            <a:r>
              <a:rPr lang="en-US" sz="2200" dirty="0">
                <a:latin typeface="Times New Roman" pitchFamily="18" charset="0"/>
                <a:cs typeface="Times New Roman" pitchFamily="18" charset="0"/>
              </a:rPr>
              <a:t/>
            </a:r>
            <a:br>
              <a:rPr lang="en-US" sz="2200" dirty="0">
                <a:latin typeface="Times New Roman" pitchFamily="18" charset="0"/>
                <a:cs typeface="Times New Roman" pitchFamily="18" charset="0"/>
              </a:rPr>
            </a:b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Và</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các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bệnh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được</a:t>
            </a:r>
            <a:r>
              <a:rPr lang="en-US" sz="2200" dirty="0">
                <a:latin typeface="Times New Roman" pitchFamily="18" charset="0"/>
                <a:cs typeface="Times New Roman" pitchFamily="18" charset="0"/>
              </a:rPr>
              <a:t> ban </a:t>
            </a:r>
            <a:r>
              <a:rPr lang="en-US" sz="2200" dirty="0" err="1">
                <a:latin typeface="Times New Roman" pitchFamily="18" charset="0"/>
                <a:cs typeface="Times New Roman" pitchFamily="18" charset="0"/>
              </a:rPr>
              <a:t>hành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kèm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trong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quyết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định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số</a:t>
            </a:r>
            <a:r>
              <a:rPr lang="en-US" sz="2200" dirty="0">
                <a:latin typeface="Times New Roman" pitchFamily="18" charset="0"/>
                <a:cs typeface="Times New Roman" pitchFamily="18" charset="0"/>
              </a:rPr>
              <a:t> 792/ QĐ-BYT </a:t>
            </a:r>
            <a:r>
              <a:rPr lang="en-US" sz="2200" dirty="0" err="1">
                <a:latin typeface="Times New Roman" pitchFamily="18" charset="0"/>
                <a:cs typeface="Times New Roman" pitchFamily="18" charset="0"/>
              </a:rPr>
              <a:t>ngày</a:t>
            </a:r>
            <a:r>
              <a:rPr lang="en-US" sz="2200" dirty="0">
                <a:latin typeface="Times New Roman" pitchFamily="18" charset="0"/>
                <a:cs typeface="Times New Roman" pitchFamily="18" charset="0"/>
              </a:rPr>
              <a:t> 12/03/2013 </a:t>
            </a:r>
            <a:r>
              <a:rPr lang="en-US" sz="2200" b="1" dirty="0" err="1">
                <a:latin typeface="Times New Roman" pitchFamily="18" charset="0"/>
                <a:cs typeface="Times New Roman" pitchFamily="18" charset="0"/>
              </a:rPr>
              <a:t>Quyết</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định</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về</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việc</a:t>
            </a:r>
            <a:r>
              <a:rPr lang="en-US" sz="2200" b="1" dirty="0">
                <a:latin typeface="Times New Roman" pitchFamily="18" charset="0"/>
                <a:cs typeface="Times New Roman" pitchFamily="18" charset="0"/>
              </a:rPr>
              <a:t> ban </a:t>
            </a:r>
            <a:r>
              <a:rPr lang="en-US" sz="2200" b="1" dirty="0" err="1">
                <a:latin typeface="Times New Roman" pitchFamily="18" charset="0"/>
                <a:cs typeface="Times New Roman" pitchFamily="18" charset="0"/>
              </a:rPr>
              <a:t>hành</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hướng</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dẫn</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quy</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trình</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kỹ</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thuật</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khám</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bệnh</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chữa</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bệnh</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chuyên</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ngành</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châm</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cứu</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hoặc</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theo</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các</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văn</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bản</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luật</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hướng</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dẫn</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hiện</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hành</a:t>
            </a:r>
            <a:r>
              <a:rPr lang="en-US" sz="2200" b="1" dirty="0">
                <a:latin typeface="Times New Roman" pitchFamily="18" charset="0"/>
                <a:cs typeface="Times New Roman" pitchFamily="18" charset="0"/>
              </a:rPr>
              <a:t>.)</a:t>
            </a:r>
            <a:r>
              <a:rPr lang="en-US" sz="1600" dirty="0"/>
              <a:t/>
            </a:r>
            <a:br>
              <a:rPr lang="en-US" sz="1600" dirty="0"/>
            </a:br>
            <a:r>
              <a:rPr lang="en-US" sz="1600" b="1" i="1" dirty="0"/>
              <a:t> </a:t>
            </a:r>
            <a:r>
              <a:rPr lang="en-US" sz="1600" dirty="0"/>
              <a:t/>
            </a:r>
            <a:br>
              <a:rPr lang="en-US" sz="1600" dirty="0"/>
            </a:br>
            <a:r>
              <a:rPr lang="en-US" sz="1600" b="1" i="1" dirty="0"/>
              <a:t> </a:t>
            </a:r>
            <a:r>
              <a:rPr lang="en-US" sz="1600" dirty="0"/>
              <a:t/>
            </a:r>
            <a:br>
              <a:rPr lang="en-US" sz="1600" dirty="0"/>
            </a:br>
            <a:r>
              <a:rPr lang="en-US" sz="1600" dirty="0"/>
              <a:t/>
            </a:r>
            <a:br>
              <a:rPr lang="en-US" sz="1600" dirty="0"/>
            </a:b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6214297"/>
          </a:xfrm>
        </p:spPr>
        <p:txBody>
          <a:bodyPr>
            <a:normAutofit/>
          </a:bodyPr>
          <a:lstStyle/>
          <a:p>
            <a:pPr algn="l">
              <a:lnSpc>
                <a:spcPct val="200000"/>
              </a:lnSpc>
            </a:pPr>
            <a:r>
              <a:rPr lang="en-US" sz="2000" b="1" u="sng" dirty="0" smtClean="0">
                <a:latin typeface="Times New Roman" pitchFamily="18" charset="0"/>
                <a:cs typeface="Times New Roman" pitchFamily="18" charset="0"/>
              </a:rPr>
              <a:t>2.Chống </a:t>
            </a:r>
            <a:r>
              <a:rPr lang="en-US" sz="2000" b="1" u="sng" dirty="0" err="1" smtClean="0">
                <a:latin typeface="Times New Roman" pitchFamily="18" charset="0"/>
                <a:cs typeface="Times New Roman" pitchFamily="18" charset="0"/>
              </a:rPr>
              <a:t>chỉ</a:t>
            </a:r>
            <a:r>
              <a:rPr lang="en-US" sz="2000" b="1" u="sng" dirty="0" smtClean="0">
                <a:latin typeface="Times New Roman" pitchFamily="18" charset="0"/>
                <a:cs typeface="Times New Roman" pitchFamily="18" charset="0"/>
              </a:rPr>
              <a:t> </a:t>
            </a:r>
            <a:r>
              <a:rPr lang="en-US" sz="2000" b="1" u="sng" dirty="0" err="1" smtClean="0">
                <a:latin typeface="Times New Roman" pitchFamily="18" charset="0"/>
                <a:cs typeface="Times New Roman" pitchFamily="18" charset="0"/>
              </a:rPr>
              <a:t>định</a:t>
            </a:r>
            <a:r>
              <a:rPr lang="en-US" sz="2000" b="1" u="sng" dirty="0" smtClean="0">
                <a:latin typeface="Times New Roman" pitchFamily="18" charset="0"/>
                <a:cs typeface="Times New Roman" pitchFamily="18" charset="0"/>
              </a:rPr>
              <a:t>:</a:t>
            </a:r>
            <a:r>
              <a:rPr lang="en-US" sz="2000" b="1" i="1" dirty="0" smtClean="0">
                <a:latin typeface="Times New Roman" pitchFamily="18" charset="0"/>
                <a:cs typeface="Times New Roman" pitchFamily="18" charset="0"/>
              </a:rPr>
              <a:t/>
            </a:r>
            <a:br>
              <a:rPr lang="en-US" sz="2000" b="1" i="1"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Các</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bệnh</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cấp</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cứu</a:t>
            </a:r>
            <a:r>
              <a:rPr lang="en-US" sz="2000" dirty="0" smtClean="0">
                <a:latin typeface="Times New Roman" pitchFamily="18" charset="0"/>
                <a:cs typeface="Times New Roman" pitchFamily="18" charset="0"/>
              </a:rPr>
              <a:t>.</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Cơ</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thể</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suy</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kiệt</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phụ</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nữ</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có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thai</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và</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nghi</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ngờ</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có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thai</a:t>
            </a:r>
            <a:r>
              <a:rPr lang="en-US" sz="2000" dirty="0" smtClean="0">
                <a:latin typeface="Times New Roman" pitchFamily="18" charset="0"/>
                <a:cs typeface="Times New Roman" pitchFamily="18" charset="0"/>
              </a:rPr>
              <a:t>.</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Da</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vùng</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huyệt</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bị</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viêm</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nhiễm</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hoặc</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mắc</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bệnh</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ngoài</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da</a:t>
            </a:r>
            <a:r>
              <a:rPr lang="en-US" sz="2000" dirty="0" smtClean="0">
                <a:latin typeface="Times New Roman" pitchFamily="18" charset="0"/>
                <a:cs typeface="Times New Roman" pitchFamily="18" charset="0"/>
              </a:rPr>
              <a:t>.</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Dị</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ứng</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với</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chỉ</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tự</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tiêu</a:t>
            </a:r>
            <a:r>
              <a:rPr lang="en-US" sz="2000" dirty="0" smtClean="0">
                <a:latin typeface="Times New Roman" pitchFamily="18" charset="0"/>
                <a:cs typeface="Times New Roman" pitchFamily="18" charset="0"/>
              </a:rPr>
              <a:t>.</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Sốt</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và</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cơn</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tăng</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huyết</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áp</a:t>
            </a:r>
            <a:r>
              <a:rPr lang="en-US" sz="2000" dirty="0" smtClean="0">
                <a:latin typeface="Times New Roman" pitchFamily="18" charset="0"/>
                <a:cs typeface="Times New Roman" pitchFamily="18" charset="0"/>
              </a:rPr>
              <a:t>.</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Người</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bệnh</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sợ</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kim</a:t>
            </a:r>
            <a:r>
              <a:rPr lang="en-US" sz="2000" dirty="0" smtClean="0">
                <a:latin typeface="Times New Roman" pitchFamily="18" charset="0"/>
                <a:cs typeface="Times New Roman" pitchFamily="18" charset="0"/>
              </a:rPr>
              <a:t>.</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Người</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bệnh</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có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tinh</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thần</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không</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tỉnh</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táo</a:t>
            </a: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Nhạy</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cảm</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với</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Lidocain</a:t>
            </a:r>
            <a:endParaRPr lang="en-US" sz="2000"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78562"/>
          </a:xfrm>
        </p:spPr>
        <p:txBody>
          <a:bodyPr>
            <a:normAutofit fontScale="90000"/>
          </a:bodyPr>
          <a:lstStyle/>
          <a:p>
            <a:pPr algn="l">
              <a:lnSpc>
                <a:spcPct val="150000"/>
              </a:lnSpc>
            </a:pPr>
            <a:r>
              <a:rPr lang="en-US" sz="2800" b="1" u="sng" dirty="0">
                <a:latin typeface="Times New Roman" pitchFamily="18" charset="0"/>
                <a:cs typeface="Times New Roman" pitchFamily="18" charset="0"/>
              </a:rPr>
              <a:t>VI. CHUẨN BỊ:</a:t>
            </a:r>
            <a:r>
              <a:rPr lang="en-US" sz="2000" dirty="0">
                <a:latin typeface="Times New Roman" pitchFamily="18" charset="0"/>
                <a:cs typeface="Times New Roman" pitchFamily="18" charset="0"/>
              </a:rPr>
              <a:t/>
            </a:r>
            <a:br>
              <a:rPr lang="en-US" sz="2000" dirty="0">
                <a:latin typeface="Times New Roman" pitchFamily="18" charset="0"/>
                <a:cs typeface="Times New Roman" pitchFamily="18" charset="0"/>
              </a:rPr>
            </a:br>
            <a:r>
              <a:rPr lang="en-US" sz="2000" b="1" dirty="0">
                <a:latin typeface="Times New Roman" pitchFamily="18" charset="0"/>
                <a:cs typeface="Times New Roman" pitchFamily="18" charset="0"/>
              </a:rPr>
              <a:t> </a:t>
            </a:r>
            <a:r>
              <a:rPr lang="en-US" sz="2000" dirty="0">
                <a:latin typeface="Times New Roman" pitchFamily="18" charset="0"/>
                <a:cs typeface="Times New Roman" pitchFamily="18" charset="0"/>
              </a:rPr>
              <a:t/>
            </a:r>
            <a:br>
              <a:rPr lang="en-US" sz="2000" dirty="0">
                <a:latin typeface="Times New Roman" pitchFamily="18" charset="0"/>
                <a:cs typeface="Times New Roman" pitchFamily="18" charset="0"/>
              </a:rPr>
            </a:br>
            <a:r>
              <a:rPr lang="en-US" sz="2000" b="1" dirty="0">
                <a:latin typeface="Times New Roman" pitchFamily="18" charset="0"/>
                <a:cs typeface="Times New Roman" pitchFamily="18" charset="0"/>
              </a:rPr>
              <a:t>1. </a:t>
            </a:r>
            <a:r>
              <a:rPr lang="en-US" sz="2000" b="1" dirty="0" err="1">
                <a:latin typeface="Times New Roman" pitchFamily="18" charset="0"/>
                <a:cs typeface="Times New Roman" pitchFamily="18" charset="0"/>
              </a:rPr>
              <a:t>Nhân</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lực</a:t>
            </a:r>
            <a:r>
              <a:rPr lang="en-US" sz="2000" b="1" dirty="0">
                <a:latin typeface="Times New Roman" pitchFamily="18" charset="0"/>
                <a:cs typeface="Times New Roman" pitchFamily="18" charset="0"/>
              </a:rPr>
              <a:t>:</a:t>
            </a:r>
            <a:r>
              <a:rPr lang="en-US" sz="2000" dirty="0">
                <a:latin typeface="Times New Roman" pitchFamily="18" charset="0"/>
                <a:cs typeface="Times New Roman" pitchFamily="18" charset="0"/>
              </a:rPr>
              <a:t/>
            </a:r>
            <a:br>
              <a:rPr lang="en-US" sz="2000" dirty="0">
                <a:latin typeface="Times New Roman" pitchFamily="18" charset="0"/>
                <a:cs typeface="Times New Roman" pitchFamily="18" charset="0"/>
              </a:rPr>
            </a:br>
            <a:r>
              <a:rPr lang="en-US" sz="2000" dirty="0" err="1">
                <a:latin typeface="Times New Roman" pitchFamily="18" charset="0"/>
                <a:cs typeface="Times New Roman" pitchFamily="18" charset="0"/>
              </a:rPr>
              <a:t>Bác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sĩ</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trưởng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khoa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điều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hành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chung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chỉ</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đạo</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thực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hiện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chuyên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môn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trong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quá</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trình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thực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hiện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báo</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cáo</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kết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quả</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cho</a:t>
            </a:r>
            <a:r>
              <a:rPr lang="en-US" sz="2000" dirty="0">
                <a:latin typeface="Times New Roman" pitchFamily="18" charset="0"/>
                <a:cs typeface="Times New Roman" pitchFamily="18" charset="0"/>
              </a:rPr>
              <a:t> ban </a:t>
            </a:r>
            <a:r>
              <a:rPr lang="en-US" sz="2000" dirty="0" err="1">
                <a:latin typeface="Times New Roman" pitchFamily="18" charset="0"/>
                <a:cs typeface="Times New Roman" pitchFamily="18" charset="0"/>
              </a:rPr>
              <a:t>giám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đốc</a:t>
            </a:r>
            <a:r>
              <a:rPr lang="en-US" sz="2000" dirty="0">
                <a:latin typeface="Times New Roman" pitchFamily="18" charset="0"/>
                <a:cs typeface="Times New Roman" pitchFamily="18" charset="0"/>
              </a:rPr>
              <a:t>.</a:t>
            </a:r>
            <a:br>
              <a:rPr lang="en-US" sz="2000" dirty="0">
                <a:latin typeface="Times New Roman" pitchFamily="18" charset="0"/>
                <a:cs typeface="Times New Roman" pitchFamily="18" charset="0"/>
              </a:rPr>
            </a:br>
            <a:r>
              <a:rPr lang="en-US" sz="2000" dirty="0" err="1">
                <a:latin typeface="Times New Roman" pitchFamily="18" charset="0"/>
                <a:cs typeface="Times New Roman" pitchFamily="18" charset="0"/>
              </a:rPr>
              <a:t>Người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thực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hiện</a:t>
            </a:r>
            <a:r>
              <a:rPr lang="en-US" sz="2000" i="1" dirty="0">
                <a:latin typeface="Times New Roman" pitchFamily="18" charset="0"/>
                <a:cs typeface="Times New Roman" pitchFamily="18" charset="0"/>
              </a:rPr>
              <a:t>: </a:t>
            </a:r>
            <a:r>
              <a:rPr lang="en-US" sz="2000" dirty="0" err="1">
                <a:latin typeface="Times New Roman" pitchFamily="18" charset="0"/>
                <a:cs typeface="Times New Roman" pitchFamily="18" charset="0"/>
              </a:rPr>
              <a:t>bác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sĩ</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được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đào</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tạo</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chuyên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ngành</a:t>
            </a:r>
            <a:r>
              <a:rPr lang="en-US" sz="2000" dirty="0">
                <a:latin typeface="Times New Roman" pitchFamily="18" charset="0"/>
                <a:cs typeface="Times New Roman" pitchFamily="18" charset="0"/>
              </a:rPr>
              <a:t> y </a:t>
            </a:r>
            <a:r>
              <a:rPr lang="en-US" sz="2000" dirty="0" err="1">
                <a:latin typeface="Times New Roman" pitchFamily="18" charset="0"/>
                <a:cs typeface="Times New Roman" pitchFamily="18" charset="0"/>
              </a:rPr>
              <a:t>học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cổ</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truyền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được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đào</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tạo</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về</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phương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pháp</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cấy</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chỉ</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và</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được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cấp</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chứng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chỉ</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hành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nghề</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theo</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quy</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định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của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pháp</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luật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về</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khám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chữa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bệnh</a:t>
            </a:r>
            <a:r>
              <a:rPr lang="en-US" sz="2000" dirty="0">
                <a:latin typeface="Times New Roman" pitchFamily="18" charset="0"/>
                <a:cs typeface="Times New Roman" pitchFamily="18" charset="0"/>
              </a:rPr>
              <a:t>.</a:t>
            </a:r>
            <a:br>
              <a:rPr lang="en-US" sz="2000" dirty="0">
                <a:latin typeface="Times New Roman" pitchFamily="18" charset="0"/>
                <a:cs typeface="Times New Roman" pitchFamily="18" charset="0"/>
              </a:rPr>
            </a:br>
            <a:r>
              <a:rPr lang="en-US" sz="2000" dirty="0">
                <a:latin typeface="Times New Roman" pitchFamily="18" charset="0"/>
                <a:cs typeface="Times New Roman" pitchFamily="18" charset="0"/>
              </a:rPr>
              <a:t>Y </a:t>
            </a:r>
            <a:r>
              <a:rPr lang="en-US" sz="2000" dirty="0" err="1">
                <a:latin typeface="Times New Roman" pitchFamily="18" charset="0"/>
                <a:cs typeface="Times New Roman" pitchFamily="18" charset="0"/>
              </a:rPr>
              <a:t>sỹ</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điều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dưỡng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KTVcủa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khoa</a:t>
            </a:r>
            <a:r>
              <a:rPr lang="en-US" sz="2000" dirty="0">
                <a:latin typeface="Times New Roman" pitchFamily="18" charset="0"/>
                <a:cs typeface="Times New Roman" pitchFamily="18" charset="0"/>
              </a:rPr>
              <a:t> YHCT-PHCN </a:t>
            </a:r>
            <a:r>
              <a:rPr lang="en-US" sz="2000" dirty="0" err="1">
                <a:latin typeface="Times New Roman" pitchFamily="18" charset="0"/>
                <a:cs typeface="Times New Roman" pitchFamily="18" charset="0"/>
              </a:rPr>
              <a:t>được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học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lớp</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hướng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dẫn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chuẩn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bị</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cho</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công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tác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thủ</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thuật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cấy</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chỉ</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và</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thường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được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đào</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tạo</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thường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xuyên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cập</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nhật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kiến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thức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kỹ</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năng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thực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hành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kiểm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soát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nhiễm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khuẩn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để</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làm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thủ</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thuật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cấy</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chỉ</a:t>
            </a:r>
            <a:r>
              <a:rPr lang="en-US" sz="2000" dirty="0">
                <a:latin typeface="Times New Roman" pitchFamily="18" charset="0"/>
                <a:cs typeface="Times New Roman" pitchFamily="18" charset="0"/>
              </a:rPr>
              <a:t/>
            </a:r>
            <a:br>
              <a:rPr lang="en-US" sz="2000" dirty="0">
                <a:latin typeface="Times New Roman" pitchFamily="18" charset="0"/>
                <a:cs typeface="Times New Roman" pitchFamily="18" charset="0"/>
              </a:rPr>
            </a:br>
            <a:r>
              <a:rPr lang="en-US" sz="2000" dirty="0" err="1">
                <a:latin typeface="Times New Roman" pitchFamily="18" charset="0"/>
                <a:cs typeface="Times New Roman" pitchFamily="18" charset="0"/>
              </a:rPr>
              <a:t>Hộ</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lý</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Công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tác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vệ</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sinh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trước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khi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thực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hiện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cấy</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chỉ</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trước</a:t>
            </a:r>
            <a:r>
              <a:rPr lang="en-US" sz="2000" dirty="0">
                <a:latin typeface="Times New Roman" pitchFamily="18" charset="0"/>
                <a:cs typeface="Times New Roman" pitchFamily="18" charset="0"/>
              </a:rPr>
              <a:t> 30 </a:t>
            </a:r>
            <a:r>
              <a:rPr lang="en-US" sz="2000" dirty="0" err="1">
                <a:latin typeface="Times New Roman" pitchFamily="18" charset="0"/>
                <a:cs typeface="Times New Roman" pitchFamily="18" charset="0"/>
              </a:rPr>
              <a:t>phút</a:t>
            </a:r>
            <a:r>
              <a:rPr lang="en-US" sz="2000" dirty="0">
                <a:latin typeface="Times New Roman" pitchFamily="18" charset="0"/>
                <a:cs typeface="Times New Roman" pitchFamily="18" charset="0"/>
              </a:rPr>
              <a:t> </a:t>
            </a:r>
            <a:br>
              <a:rPr lang="en-US" sz="2000" dirty="0">
                <a:latin typeface="Times New Roman" pitchFamily="18" charset="0"/>
                <a:cs typeface="Times New Roman" pitchFamily="18" charset="0"/>
              </a:rPr>
            </a:br>
            <a:r>
              <a:rPr lang="en-US" sz="2000" dirty="0">
                <a:latin typeface="Times New Roman" pitchFamily="18" charset="0"/>
                <a:cs typeface="Times New Roman" pitchFamily="18" charset="0"/>
              </a:rPr>
              <a:t> </a:t>
            </a:r>
            <a:r>
              <a:rPr lang="en-US" sz="1600" dirty="0"/>
              <a:t/>
            </a:r>
            <a:br>
              <a:rPr lang="en-US" sz="1600" dirty="0"/>
            </a:br>
            <a:endParaRPr lang="en-US"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54762"/>
          </a:xfrm>
        </p:spPr>
        <p:txBody>
          <a:bodyPr>
            <a:normAutofit fontScale="90000"/>
          </a:bodyPr>
          <a:lstStyle/>
          <a:p>
            <a:pPr algn="l"/>
            <a:r>
              <a:rPr lang="en-US" sz="3100" b="1" u="sng" dirty="0" smtClean="0">
                <a:latin typeface="Times New Roman" pitchFamily="18" charset="0"/>
                <a:cs typeface="Times New Roman" pitchFamily="18" charset="0"/>
              </a:rPr>
              <a:t>2.Cơ </a:t>
            </a:r>
            <a:r>
              <a:rPr lang="en-US" sz="3100" b="1" u="sng" dirty="0" err="1" smtClean="0">
                <a:latin typeface="Times New Roman" pitchFamily="18" charset="0"/>
                <a:cs typeface="Times New Roman" pitchFamily="18" charset="0"/>
              </a:rPr>
              <a:t>sở</a:t>
            </a:r>
            <a:r>
              <a:rPr lang="en-US" sz="3100" b="1" u="sng" dirty="0" smtClean="0">
                <a:latin typeface="Times New Roman" pitchFamily="18" charset="0"/>
                <a:cs typeface="Times New Roman" pitchFamily="18" charset="0"/>
              </a:rPr>
              <a:t> </a:t>
            </a:r>
            <a:r>
              <a:rPr lang="en-US" sz="3100" b="1" u="sng" dirty="0" err="1" smtClean="0">
                <a:latin typeface="Times New Roman" pitchFamily="18" charset="0"/>
                <a:cs typeface="Times New Roman" pitchFamily="18" charset="0"/>
              </a:rPr>
              <a:t>vật</a:t>
            </a:r>
            <a:r>
              <a:rPr lang="en-US" sz="3100" b="1" u="sng" dirty="0" smtClean="0">
                <a:latin typeface="Times New Roman" pitchFamily="18" charset="0"/>
                <a:cs typeface="Times New Roman" pitchFamily="18" charset="0"/>
              </a:rPr>
              <a:t> </a:t>
            </a:r>
            <a:r>
              <a:rPr lang="en-US" sz="3100" b="1" u="sng" dirty="0" err="1" smtClean="0">
                <a:latin typeface="Times New Roman" pitchFamily="18" charset="0"/>
                <a:cs typeface="Times New Roman" pitchFamily="18" charset="0"/>
              </a:rPr>
              <a:t>chất</a:t>
            </a:r>
            <a:r>
              <a:rPr lang="en-US" sz="3100" b="1" u="sng" dirty="0" smtClean="0">
                <a:latin typeface="Times New Roman" pitchFamily="18" charset="0"/>
                <a:cs typeface="Times New Roman" pitchFamily="18" charset="0"/>
              </a:rPr>
              <a:t> </a:t>
            </a:r>
            <a:r>
              <a:rPr lang="en-US" sz="3100" b="1" u="sng" dirty="0" err="1" smtClean="0">
                <a:latin typeface="Times New Roman" pitchFamily="18" charset="0"/>
                <a:cs typeface="Times New Roman" pitchFamily="18" charset="0"/>
              </a:rPr>
              <a:t>trang</a:t>
            </a:r>
            <a:r>
              <a:rPr lang="en-US" sz="3100" b="1" u="sng" dirty="0" smtClean="0">
                <a:latin typeface="Times New Roman" pitchFamily="18" charset="0"/>
                <a:cs typeface="Times New Roman" pitchFamily="18" charset="0"/>
              </a:rPr>
              <a:t> </a:t>
            </a:r>
            <a:r>
              <a:rPr lang="en-US" sz="3100" b="1" u="sng" dirty="0" err="1" smtClean="0">
                <a:latin typeface="Times New Roman" pitchFamily="18" charset="0"/>
                <a:cs typeface="Times New Roman" pitchFamily="18" charset="0"/>
              </a:rPr>
              <a:t>thiết</a:t>
            </a:r>
            <a:r>
              <a:rPr lang="en-US" sz="3100" b="1" u="sng" dirty="0" smtClean="0">
                <a:latin typeface="Times New Roman" pitchFamily="18" charset="0"/>
                <a:cs typeface="Times New Roman" pitchFamily="18" charset="0"/>
              </a:rPr>
              <a:t> </a:t>
            </a:r>
            <a:r>
              <a:rPr lang="en-US" sz="3100" b="1" u="sng" dirty="0" err="1" smtClean="0">
                <a:latin typeface="Times New Roman" pitchFamily="18" charset="0"/>
                <a:cs typeface="Times New Roman" pitchFamily="18" charset="0"/>
              </a:rPr>
              <a:t>bị</a:t>
            </a:r>
            <a:r>
              <a:rPr lang="en-US" sz="3100" b="1" u="sng" dirty="0" smtClean="0">
                <a:latin typeface="Times New Roman" pitchFamily="18" charset="0"/>
                <a:cs typeface="Times New Roman" pitchFamily="18" charset="0"/>
              </a:rPr>
              <a:t>, </a:t>
            </a:r>
            <a:r>
              <a:rPr lang="en-US" sz="3100" b="1" u="sng" dirty="0" err="1" smtClean="0">
                <a:latin typeface="Times New Roman" pitchFamily="18" charset="0"/>
                <a:cs typeface="Times New Roman" pitchFamily="18" charset="0"/>
              </a:rPr>
              <a:t>vật</a:t>
            </a:r>
            <a:r>
              <a:rPr lang="en-US" sz="3100" b="1" u="sng" dirty="0" smtClean="0">
                <a:latin typeface="Times New Roman" pitchFamily="18" charset="0"/>
                <a:cs typeface="Times New Roman" pitchFamily="18" charset="0"/>
              </a:rPr>
              <a:t> </a:t>
            </a:r>
            <a:r>
              <a:rPr lang="en-US" sz="3100" b="1" u="sng" dirty="0" err="1" smtClean="0">
                <a:latin typeface="Times New Roman" pitchFamily="18" charset="0"/>
                <a:cs typeface="Times New Roman" pitchFamily="18" charset="0"/>
              </a:rPr>
              <a:t>tư</a:t>
            </a:r>
            <a:r>
              <a:rPr lang="en-US" sz="3100" b="1" u="sng" dirty="0" smtClean="0">
                <a:latin typeface="Times New Roman" pitchFamily="18" charset="0"/>
                <a:cs typeface="Times New Roman" pitchFamily="18" charset="0"/>
              </a:rPr>
              <a:t> y </a:t>
            </a:r>
            <a:r>
              <a:rPr lang="en-US" sz="3100" b="1" u="sng" dirty="0" err="1" smtClean="0">
                <a:latin typeface="Times New Roman" pitchFamily="18" charset="0"/>
                <a:cs typeface="Times New Roman" pitchFamily="18" charset="0"/>
              </a:rPr>
              <a:t>tế</a:t>
            </a:r>
            <a:r>
              <a:rPr lang="en-US" sz="3100" b="1" u="sng" dirty="0" smtClean="0">
                <a:latin typeface="Times New Roman" pitchFamily="18" charset="0"/>
                <a:cs typeface="Times New Roman" pitchFamily="18" charset="0"/>
              </a:rPr>
              <a:t>:</a:t>
            </a:r>
            <a:r>
              <a:rPr lang="en-US" sz="2000" b="1" u="sng" dirty="0" smtClean="0">
                <a:latin typeface="Times New Roman" pitchFamily="18" charset="0"/>
                <a:cs typeface="Times New Roman" pitchFamily="18" charset="0"/>
              </a:rPr>
              <a:t/>
            </a:r>
            <a:br>
              <a:rPr lang="en-US" sz="2000" b="1" u="sng" dirty="0" smtClean="0">
                <a:latin typeface="Times New Roman" pitchFamily="18" charset="0"/>
                <a:cs typeface="Times New Roman" pitchFamily="18" charset="0"/>
              </a:rPr>
            </a:br>
            <a:r>
              <a:rPr lang="en-US" sz="1400" dirty="0" smtClean="0">
                <a:latin typeface="Times New Roman" pitchFamily="18" charset="0"/>
                <a:cs typeface="Times New Roman" pitchFamily="18" charset="0"/>
              </a:rPr>
              <a:t/>
            </a:r>
            <a:br>
              <a:rPr lang="en-US" sz="1400" dirty="0" smtClean="0">
                <a:latin typeface="Times New Roman" pitchFamily="18" charset="0"/>
                <a:cs typeface="Times New Roman" pitchFamily="18" charset="0"/>
              </a:rPr>
            </a:b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Phòng</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thủ</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thuật</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đạt</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tiêu</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chuẩn</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diện</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tích</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khoảng</a:t>
            </a:r>
            <a:r>
              <a:rPr lang="en-US" sz="2200" dirty="0" smtClean="0">
                <a:latin typeface="Times New Roman" pitchFamily="18" charset="0"/>
                <a:cs typeface="Times New Roman" pitchFamily="18" charset="0"/>
              </a:rPr>
              <a:t> (4m x 6m)</a:t>
            </a:r>
            <a:r>
              <a:rPr lang="en-US" sz="2200" dirty="0" err="1" smtClean="0">
                <a:latin typeface="Times New Roman" pitchFamily="18" charset="0"/>
                <a:cs typeface="Times New Roman" pitchFamily="18" charset="0"/>
              </a:rPr>
              <a:t>nềnđược</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tráng</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gạch</a:t>
            </a:r>
            <a:r>
              <a:rPr lang="en-US" sz="2200" dirty="0" smtClean="0">
                <a:latin typeface="Times New Roman" pitchFamily="18" charset="0"/>
                <a:cs typeface="Times New Roman" pitchFamily="18" charset="0"/>
              </a:rPr>
              <a:t> men ( </a:t>
            </a:r>
            <a:r>
              <a:rPr lang="en-US" sz="2200" dirty="0" err="1" smtClean="0">
                <a:latin typeface="Times New Roman" pitchFamily="18" charset="0"/>
                <a:cs typeface="Times New Roman" pitchFamily="18" charset="0"/>
              </a:rPr>
              <a:t>gạch</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lát</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tường</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xung</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quanh</a:t>
            </a:r>
            <a:r>
              <a:rPr lang="en-US" sz="2200" dirty="0" smtClean="0">
                <a:latin typeface="Times New Roman" pitchFamily="18" charset="0"/>
                <a:cs typeface="Times New Roman" pitchFamily="18" charset="0"/>
              </a:rPr>
              <a:t> 1,5m).</a:t>
            </a:r>
            <a:br>
              <a:rPr lang="en-US" sz="2200" dirty="0" smtClean="0">
                <a:latin typeface="Times New Roman" pitchFamily="18" charset="0"/>
                <a:cs typeface="Times New Roman" pitchFamily="18" charset="0"/>
              </a:rPr>
            </a:b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Hướng</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dẫn</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quy</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trình</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kỹ</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thuật</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phác</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đồ</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điều</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trị</a:t>
            </a:r>
            <a:r>
              <a:rPr lang="en-US" sz="2200" dirty="0" smtClean="0">
                <a:latin typeface="Times New Roman" pitchFamily="18" charset="0"/>
                <a:cs typeface="Times New Roman" pitchFamily="18" charset="0"/>
              </a:rPr>
              <a:t>.</a:t>
            </a:r>
            <a:br>
              <a:rPr lang="en-US" sz="2200" dirty="0" smtClean="0">
                <a:latin typeface="Times New Roman" pitchFamily="18" charset="0"/>
                <a:cs typeface="Times New Roman" pitchFamily="18" charset="0"/>
              </a:rPr>
            </a:b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Đèn</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tia</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cực</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tím</a:t>
            </a:r>
            <a:r>
              <a:rPr lang="en-US" sz="2200" b="1"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được</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chiếu</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trước</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khi</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làm</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thủ</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thuật</a:t>
            </a:r>
            <a:r>
              <a:rPr lang="en-US" sz="2200" dirty="0" smtClean="0">
                <a:latin typeface="Times New Roman" pitchFamily="18" charset="0"/>
                <a:cs typeface="Times New Roman" pitchFamily="18" charset="0"/>
              </a:rPr>
              <a:t> 1 </a:t>
            </a:r>
            <a:r>
              <a:rPr lang="en-US" sz="2200" dirty="0" err="1" smtClean="0">
                <a:latin typeface="Times New Roman" pitchFamily="18" charset="0"/>
                <a:cs typeface="Times New Roman" pitchFamily="18" charset="0"/>
              </a:rPr>
              <a:t>giờ</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trong</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khi</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chiếu</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đèn</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tránh</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tiếp</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xúc</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với</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ánh</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sáng</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của</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đèn</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cực</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tím</a:t>
            </a:r>
            <a:r>
              <a:rPr lang="en-US" sz="2200" dirty="0" smtClean="0">
                <a:latin typeface="Times New Roman" pitchFamily="18" charset="0"/>
                <a:cs typeface="Times New Roman" pitchFamily="18" charset="0"/>
              </a:rPr>
              <a:t>.</a:t>
            </a:r>
            <a:br>
              <a:rPr lang="en-US" sz="2200" dirty="0" smtClean="0">
                <a:latin typeface="Times New Roman" pitchFamily="18" charset="0"/>
                <a:cs typeface="Times New Roman" pitchFamily="18" charset="0"/>
              </a:rPr>
            </a:br>
            <a:r>
              <a:rPr lang="en-US" sz="2200" b="1" dirty="0" smtClean="0">
                <a:latin typeface="Times New Roman" pitchFamily="18" charset="0"/>
                <a:cs typeface="Times New Roman" pitchFamily="18" charset="0"/>
              </a:rPr>
              <a:t>- 1 </a:t>
            </a:r>
            <a:r>
              <a:rPr lang="en-US" sz="2200" b="1" dirty="0" err="1" smtClean="0">
                <a:latin typeface="Times New Roman" pitchFamily="18" charset="0"/>
                <a:cs typeface="Times New Roman" pitchFamily="18" charset="0"/>
              </a:rPr>
              <a:t>Tủ</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đựng</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dụng</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cụ</a:t>
            </a:r>
            <a:r>
              <a:rPr lang="en-US" sz="2200" b="1" dirty="0" smtClean="0">
                <a:latin typeface="Times New Roman" pitchFamily="18" charset="0"/>
                <a:cs typeface="Times New Roman" pitchFamily="18" charset="0"/>
              </a:rPr>
              <a:t>:</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trang</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bị</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nhiều</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ngăn</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để</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đựng</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nhiều</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dụng</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cụ</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khác</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nhaudùng</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trong</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cấy</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chỉ</a:t>
            </a:r>
            <a:r>
              <a:rPr lang="en-US" sz="2200" dirty="0" smtClean="0">
                <a:latin typeface="Times New Roman" pitchFamily="18" charset="0"/>
                <a:cs typeface="Times New Roman" pitchFamily="18" charset="0"/>
              </a:rPr>
              <a:t>.</a:t>
            </a:r>
            <a:br>
              <a:rPr lang="en-US" sz="2200" dirty="0" smtClean="0">
                <a:latin typeface="Times New Roman" pitchFamily="18" charset="0"/>
                <a:cs typeface="Times New Roman" pitchFamily="18" charset="0"/>
              </a:rPr>
            </a:b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Quyển</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sổ</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ghi</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chép</a:t>
            </a:r>
            <a:r>
              <a:rPr lang="en-US" sz="2200" b="1" dirty="0" smtClean="0">
                <a:latin typeface="Times New Roman" pitchFamily="18" charset="0"/>
                <a:cs typeface="Times New Roman" pitchFamily="18" charset="0"/>
              </a:rPr>
              <a:t> </a:t>
            </a:r>
            <a:r>
              <a:rPr lang="en-US" sz="2200" dirty="0" smtClean="0">
                <a:latin typeface="Times New Roman" pitchFamily="18" charset="0"/>
                <a:cs typeface="Times New Roman" pitchFamily="18" charset="0"/>
              </a:rPr>
              <a:t>(</a:t>
            </a:r>
            <a:r>
              <a:rPr lang="en-US" sz="2200" dirty="0" err="1" smtClean="0">
                <a:latin typeface="Times New Roman" pitchFamily="18" charset="0"/>
                <a:cs typeface="Times New Roman" pitchFamily="18" charset="0"/>
              </a:rPr>
              <a:t>Tên</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tuổi</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người</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bệnh,Bácsĩ</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chỉ</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định</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Bác</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sĩ</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thực</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hiện</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thủ</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thuật</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công</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thức</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huyệt</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thực</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hiện</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trên</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bệnh</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nhân</a:t>
            </a:r>
            <a:r>
              <a:rPr lang="en-US" sz="2200" dirty="0" smtClean="0">
                <a:latin typeface="Times New Roman" pitchFamily="18" charset="0"/>
                <a:cs typeface="Times New Roman" pitchFamily="18" charset="0"/>
              </a:rPr>
              <a:t>).</a:t>
            </a:r>
            <a:br>
              <a:rPr lang="en-US" sz="2200" dirty="0" smtClean="0">
                <a:latin typeface="Times New Roman" pitchFamily="18" charset="0"/>
                <a:cs typeface="Times New Roman" pitchFamily="18" charset="0"/>
              </a:rPr>
            </a:br>
            <a:r>
              <a:rPr lang="en-US" sz="2200" b="1" dirty="0" smtClean="0">
                <a:latin typeface="Times New Roman" pitchFamily="18" charset="0"/>
                <a:cs typeface="Times New Roman" pitchFamily="18" charset="0"/>
              </a:rPr>
              <a:t>- 02 </a:t>
            </a:r>
            <a:r>
              <a:rPr lang="en-US" sz="2200" b="1" dirty="0" err="1" smtClean="0">
                <a:latin typeface="Times New Roman" pitchFamily="18" charset="0"/>
                <a:cs typeface="Times New Roman" pitchFamily="18" charset="0"/>
              </a:rPr>
              <a:t>giường</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bệnh</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chọn</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giường</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bệnh</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Inox</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nguyên</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bán</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khoảng</a:t>
            </a:r>
            <a:r>
              <a:rPr lang="en-US" sz="2200" dirty="0" smtClean="0">
                <a:latin typeface="Times New Roman" pitchFamily="18" charset="0"/>
                <a:cs typeface="Times New Roman" pitchFamily="18" charset="0"/>
              </a:rPr>
              <a:t> 90cm x 190cm)</a:t>
            </a:r>
            <a:br>
              <a:rPr lang="en-US" sz="2200" dirty="0" smtClean="0">
                <a:latin typeface="Times New Roman" pitchFamily="18" charset="0"/>
                <a:cs typeface="Times New Roman" pitchFamily="18" charset="0"/>
              </a:rPr>
            </a:b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Mâm</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dụng</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cụ</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vô</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khuẩn</a:t>
            </a:r>
            <a:r>
              <a:rPr lang="en-US" sz="2200" dirty="0" smtClean="0">
                <a:latin typeface="Times New Roman" pitchFamily="18" charset="0"/>
                <a:cs typeface="Times New Roman" pitchFamily="18" charset="0"/>
              </a:rPr>
              <a:t>: chum </a:t>
            </a:r>
            <a:r>
              <a:rPr lang="en-US" sz="2200" dirty="0" err="1" smtClean="0">
                <a:latin typeface="Times New Roman" pitchFamily="18" charset="0"/>
                <a:cs typeface="Times New Roman" pitchFamily="18" charset="0"/>
              </a:rPr>
              <a:t>Inox</a:t>
            </a:r>
            <a:r>
              <a:rPr lang="en-US" sz="2200" dirty="0" smtClean="0">
                <a:latin typeface="Times New Roman" pitchFamily="18" charset="0"/>
                <a:cs typeface="Times New Roman" pitchFamily="18" charset="0"/>
              </a:rPr>
              <a:t> , </a:t>
            </a:r>
            <a:r>
              <a:rPr lang="en-US" sz="2200" dirty="0" err="1" smtClean="0">
                <a:latin typeface="Times New Roman" pitchFamily="18" charset="0"/>
                <a:cs typeface="Times New Roman" pitchFamily="18" charset="0"/>
              </a:rPr>
              <a:t>kéo</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pince</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kim</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tiêm</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số</a:t>
            </a:r>
            <a:r>
              <a:rPr lang="en-US" sz="2200" dirty="0" smtClean="0">
                <a:latin typeface="Times New Roman" pitchFamily="18" charset="0"/>
                <a:cs typeface="Times New Roman" pitchFamily="18" charset="0"/>
              </a:rPr>
              <a:t> 23, </a:t>
            </a:r>
            <a:r>
              <a:rPr lang="en-US" sz="2200" dirty="0" err="1" smtClean="0">
                <a:latin typeface="Times New Roman" pitchFamily="18" charset="0"/>
                <a:cs typeface="Times New Roman" pitchFamily="18" charset="0"/>
              </a:rPr>
              <a:t>chỉ</a:t>
            </a:r>
            <a:r>
              <a:rPr lang="en-US" sz="2200" dirty="0" smtClean="0">
                <a:latin typeface="Times New Roman" pitchFamily="18" charset="0"/>
                <a:cs typeface="Times New Roman" pitchFamily="18" charset="0"/>
              </a:rPr>
              <a:t> catgut </a:t>
            </a:r>
            <a:r>
              <a:rPr lang="en-US" sz="2200" dirty="0" err="1" smtClean="0">
                <a:latin typeface="Times New Roman" pitchFamily="18" charset="0"/>
                <a:cs typeface="Times New Roman" pitchFamily="18" charset="0"/>
              </a:rPr>
              <a:t>số</a:t>
            </a:r>
            <a:r>
              <a:rPr lang="en-US" sz="2200" dirty="0" smtClean="0">
                <a:latin typeface="Times New Roman" pitchFamily="18" charset="0"/>
                <a:cs typeface="Times New Roman" pitchFamily="18" charset="0"/>
              </a:rPr>
              <a:t> 3/0. (</a:t>
            </a:r>
            <a:r>
              <a:rPr lang="en-US" sz="2200" dirty="0" err="1" smtClean="0">
                <a:latin typeface="Times New Roman" pitchFamily="18" charset="0"/>
                <a:cs typeface="Times New Roman" pitchFamily="18" charset="0"/>
              </a:rPr>
              <a:t>kim</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châm</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cứu</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số</a:t>
            </a:r>
            <a:r>
              <a:rPr lang="en-US" sz="2200" dirty="0" smtClean="0">
                <a:latin typeface="Times New Roman" pitchFamily="18" charset="0"/>
                <a:cs typeface="Times New Roman" pitchFamily="18" charset="0"/>
              </a:rPr>
              <a:t> 4, </a:t>
            </a:r>
            <a:r>
              <a:rPr lang="en-US" sz="2200" dirty="0" err="1" smtClean="0">
                <a:latin typeface="Times New Roman" pitchFamily="18" charset="0"/>
                <a:cs typeface="Times New Roman" pitchFamily="18" charset="0"/>
              </a:rPr>
              <a:t>được</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cắt</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vừa</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ngang</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với</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vát</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kim</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số</a:t>
            </a:r>
            <a:r>
              <a:rPr lang="en-US" sz="2200" dirty="0" smtClean="0">
                <a:latin typeface="Times New Roman" pitchFamily="18" charset="0"/>
                <a:cs typeface="Times New Roman" pitchFamily="18" charset="0"/>
              </a:rPr>
              <a:t> 23 </a:t>
            </a:r>
            <a:r>
              <a:rPr lang="en-US" sz="2200" dirty="0" err="1" smtClean="0">
                <a:latin typeface="Times New Roman" pitchFamily="18" charset="0"/>
                <a:cs typeface="Times New Roman" pitchFamily="18" charset="0"/>
              </a:rPr>
              <a:t>được</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hấp</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sấy</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trong</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tủ</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sấy</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với</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nhiệt</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độ</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cao</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thời</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gian</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khoảng</a:t>
            </a:r>
            <a:r>
              <a:rPr lang="en-US" sz="2200" dirty="0" smtClean="0">
                <a:latin typeface="Times New Roman" pitchFamily="18" charset="0"/>
                <a:cs typeface="Times New Roman" pitchFamily="18" charset="0"/>
              </a:rPr>
              <a:t> 1 </a:t>
            </a:r>
            <a:r>
              <a:rPr lang="en-US" sz="2200" dirty="0" err="1" smtClean="0">
                <a:latin typeface="Times New Roman" pitchFamily="18" charset="0"/>
                <a:cs typeface="Times New Roman" pitchFamily="18" charset="0"/>
              </a:rPr>
              <a:t>giờ</a:t>
            </a:r>
            <a:r>
              <a:rPr lang="en-US" sz="2200" dirty="0" smtClean="0">
                <a:latin typeface="Times New Roman" pitchFamily="18" charset="0"/>
                <a:cs typeface="Times New Roman" pitchFamily="18" charset="0"/>
              </a:rPr>
              <a:t>)</a:t>
            </a:r>
            <a:br>
              <a:rPr lang="en-US" sz="2200" dirty="0" smtClean="0">
                <a:latin typeface="Times New Roman" pitchFamily="18" charset="0"/>
                <a:cs typeface="Times New Roman" pitchFamily="18" charset="0"/>
              </a:rPr>
            </a:br>
            <a:r>
              <a:rPr lang="en-US" sz="2200" dirty="0" smtClean="0">
                <a:latin typeface="Times New Roman" pitchFamily="18" charset="0"/>
                <a:cs typeface="Times New Roman" pitchFamily="18" charset="0"/>
              </a:rPr>
              <a:t>- </a:t>
            </a:r>
            <a:r>
              <a:rPr lang="en-US" sz="2200" b="1" dirty="0" smtClean="0">
                <a:latin typeface="Times New Roman" pitchFamily="18" charset="0"/>
                <a:cs typeface="Times New Roman" pitchFamily="18" charset="0"/>
              </a:rPr>
              <a:t>Dung </a:t>
            </a:r>
            <a:r>
              <a:rPr lang="en-US" sz="2200" b="1" dirty="0" err="1" smtClean="0">
                <a:latin typeface="Times New Roman" pitchFamily="18" charset="0"/>
                <a:cs typeface="Times New Roman" pitchFamily="18" charset="0"/>
              </a:rPr>
              <a:t>dịch</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sát</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khuẩn</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povidine</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povidine</a:t>
            </a:r>
            <a:r>
              <a:rPr lang="en-US" sz="2200" dirty="0" smtClean="0">
                <a:latin typeface="Times New Roman" pitchFamily="18" charset="0"/>
                <a:cs typeface="Times New Roman" pitchFamily="18" charset="0"/>
              </a:rPr>
              <a:t> 10%)</a:t>
            </a:r>
            <a:br>
              <a:rPr lang="en-US" sz="2200" dirty="0" smtClean="0">
                <a:latin typeface="Times New Roman" pitchFamily="18" charset="0"/>
                <a:cs typeface="Times New Roman" pitchFamily="18" charset="0"/>
              </a:rPr>
            </a:br>
            <a:r>
              <a:rPr lang="en-US" sz="2200"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Gòn</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vô</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trùng</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băng</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keo</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cá</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nhân</a:t>
            </a:r>
            <a:r>
              <a:rPr lang="en-US" sz="2200" b="1" dirty="0" smtClean="0">
                <a:latin typeface="Times New Roman" pitchFamily="18" charset="0"/>
                <a:cs typeface="Times New Roman" pitchFamily="18" charset="0"/>
              </a:rPr>
              <a:t>.</a:t>
            </a:r>
            <a:r>
              <a:rPr lang="en-US" sz="2200" dirty="0" smtClean="0">
                <a:latin typeface="Times New Roman" pitchFamily="18" charset="0"/>
                <a:cs typeface="Times New Roman" pitchFamily="18" charset="0"/>
              </a:rPr>
              <a:t/>
            </a:r>
            <a:br>
              <a:rPr lang="en-US" sz="2200" dirty="0" smtClean="0">
                <a:latin typeface="Times New Roman" pitchFamily="18" charset="0"/>
                <a:cs typeface="Times New Roman" pitchFamily="18" charset="0"/>
              </a:rPr>
            </a:b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Thuốc</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phun</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mù</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lidocain</a:t>
            </a:r>
            <a:r>
              <a:rPr lang="en-US" sz="2200" b="1" dirty="0" smtClean="0">
                <a:latin typeface="Times New Roman" pitchFamily="18" charset="0"/>
                <a:cs typeface="Times New Roman" pitchFamily="18" charset="0"/>
              </a:rPr>
              <a:t> 10%</a:t>
            </a:r>
            <a:r>
              <a:rPr lang="en-US" sz="2200" dirty="0" smtClean="0">
                <a:latin typeface="Times New Roman" pitchFamily="18" charset="0"/>
                <a:cs typeface="Times New Roman" pitchFamily="18" charset="0"/>
              </a:rPr>
              <a:t/>
            </a:r>
            <a:br>
              <a:rPr lang="en-US" sz="2200" dirty="0" smtClean="0">
                <a:latin typeface="Times New Roman" pitchFamily="18" charset="0"/>
                <a:cs typeface="Times New Roman" pitchFamily="18" charset="0"/>
              </a:rPr>
            </a:b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Hộp</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thuốc</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chống</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sốc</a:t>
            </a:r>
            <a:r>
              <a:rPr lang="en-US" sz="2200" b="1" dirty="0" smtClean="0">
                <a:latin typeface="Times New Roman" pitchFamily="18" charset="0"/>
                <a:cs typeface="Times New Roman" pitchFamily="18" charset="0"/>
              </a:rPr>
              <a:t>. </a:t>
            </a:r>
            <a:r>
              <a:rPr lang="en-US" sz="1600" b="1" dirty="0" smtClean="0">
                <a:latin typeface="Times New Roman" pitchFamily="18" charset="0"/>
                <a:cs typeface="Times New Roman" pitchFamily="18" charset="0"/>
              </a:rPr>
              <a:t/>
            </a:r>
            <a:br>
              <a:rPr lang="en-US" sz="1600" b="1" dirty="0" smtClean="0">
                <a:latin typeface="Times New Roman" pitchFamily="18" charset="0"/>
                <a:cs typeface="Times New Roman" pitchFamily="18" charset="0"/>
              </a:rPr>
            </a:br>
            <a:endParaRPr lang="en-US" sz="1600" b="1"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78562"/>
          </a:xfrm>
        </p:spPr>
        <p:txBody>
          <a:bodyPr>
            <a:normAutofit/>
          </a:bodyPr>
          <a:lstStyle/>
          <a:p>
            <a:pPr algn="l">
              <a:lnSpc>
                <a:spcPct val="200000"/>
              </a:lnSpc>
            </a:pPr>
            <a:r>
              <a:rPr lang="fr-FR" sz="2000" b="1" i="1" dirty="0" smtClean="0">
                <a:latin typeface="Times New Roman" pitchFamily="18" charset="0"/>
                <a:cs typeface="Times New Roman" pitchFamily="18" charset="0"/>
              </a:rPr>
              <a:t>3.</a:t>
            </a:r>
            <a:r>
              <a:rPr lang="fr-FR" sz="2000" b="1" i="1" dirty="0" err="1" smtClean="0">
                <a:latin typeface="Times New Roman" pitchFamily="18" charset="0"/>
                <a:cs typeface="Times New Roman" pitchFamily="18" charset="0"/>
              </a:rPr>
              <a:t>Người</a:t>
            </a:r>
            <a:r>
              <a:rPr lang="fr-FR" sz="2000" b="1" i="1" dirty="0" smtClean="0">
                <a:latin typeface="Times New Roman" pitchFamily="18" charset="0"/>
                <a:cs typeface="Times New Roman" pitchFamily="18" charset="0"/>
              </a:rPr>
              <a:t> </a:t>
            </a:r>
            <a:r>
              <a:rPr lang="fr-FR" sz="2000" b="1" i="1" dirty="0" err="1" smtClean="0">
                <a:latin typeface="Times New Roman" pitchFamily="18" charset="0"/>
                <a:cs typeface="Times New Roman" pitchFamily="18" charset="0"/>
              </a:rPr>
              <a:t>bệnh</a:t>
            </a:r>
            <a:r>
              <a:rPr lang="fr-FR" sz="2000" b="1" i="1" dirty="0" smtClean="0">
                <a:latin typeface="Times New Roman" pitchFamily="18" charset="0"/>
                <a:cs typeface="Times New Roman" pitchFamily="18" charset="0"/>
              </a:rPr>
              <a:t>:</a:t>
            </a: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Người</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bệnh</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được</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thăm</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khám</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làm</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hồ</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sơ</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bệnh</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án</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theo</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đúng</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quy</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định</a:t>
            </a:r>
            <a:r>
              <a:rPr lang="fr-FR" sz="2000" dirty="0" smtClean="0">
                <a:latin typeface="Times New Roman" pitchFamily="18" charset="0"/>
                <a:cs typeface="Times New Roman" pitchFamily="18" charset="0"/>
              </a:rPr>
              <a:t>.</a:t>
            </a: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Người</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bệnh</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được</a:t>
            </a:r>
            <a:r>
              <a:rPr lang="fr-FR"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bác</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sĩ</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hướng</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dẫn</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cho</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quy</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trình</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thủ</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thuật</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trước</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trong</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và</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sau</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khi</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thực</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hiện</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thủ</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thuật</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Bác</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sĩ</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dặn</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dò</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cụ</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thể</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những</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điểm</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cần</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lưu</a:t>
            </a:r>
            <a:r>
              <a:rPr lang="en-US" sz="2000" dirty="0" smtClean="0">
                <a:latin typeface="Times New Roman" pitchFamily="18" charset="0"/>
                <a:cs typeface="Times New Roman" pitchFamily="18" charset="0"/>
              </a:rPr>
              <a:t> ý </a:t>
            </a:r>
            <a:r>
              <a:rPr lang="en-US" sz="2000" dirty="0" err="1" smtClean="0">
                <a:latin typeface="Times New Roman" pitchFamily="18" charset="0"/>
                <a:cs typeface="Times New Roman" pitchFamily="18" charset="0"/>
              </a:rPr>
              <a:t>sau</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khi</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về</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nhà</a:t>
            </a:r>
            <a:r>
              <a:rPr lang="en-US" sz="2000" dirty="0" smtClean="0">
                <a:latin typeface="Times New Roman" pitchFamily="18" charset="0"/>
                <a:cs typeface="Times New Roman" pitchFamily="18" charset="0"/>
              </a:rPr>
              <a:t>.</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Người</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bệnh</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nằm</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tư</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thế</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thoải</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mái</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chọn</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tư</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thể</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sao</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cho</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thoái</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mái</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chọn</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tư</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thể</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sao</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cho</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vùng</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huyệt</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cấy</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chỉ</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được</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bộc</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lộ</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rõ</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nhất</a:t>
            </a:r>
            <a:r>
              <a:rPr lang="fr-FR" sz="2000" dirty="0" smtClean="0">
                <a:latin typeface="Times New Roman" pitchFamily="18" charset="0"/>
                <a:cs typeface="Times New Roman" pitchFamily="18" charset="0"/>
              </a:rPr>
              <a:t>.</a:t>
            </a:r>
            <a:endParaRPr lang="en-US" sz="2000" dirty="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78562"/>
          </a:xfrm>
        </p:spPr>
        <p:txBody>
          <a:bodyPr>
            <a:normAutofit fontScale="90000"/>
          </a:bodyPr>
          <a:lstStyle/>
          <a:p>
            <a:pPr algn="l">
              <a:lnSpc>
                <a:spcPct val="150000"/>
              </a:lnSpc>
            </a:pPr>
            <a:r>
              <a:rPr lang="fr-FR" sz="2000" b="1" u="sng" dirty="0" smtClean="0">
                <a:latin typeface="Times New Roman" pitchFamily="18" charset="0"/>
                <a:cs typeface="Times New Roman" pitchFamily="18" charset="0"/>
              </a:rPr>
              <a:t/>
            </a:r>
            <a:br>
              <a:rPr lang="fr-FR" sz="2000" b="1" u="sng" dirty="0" smtClean="0">
                <a:latin typeface="Times New Roman" pitchFamily="18" charset="0"/>
                <a:cs typeface="Times New Roman" pitchFamily="18" charset="0"/>
              </a:rPr>
            </a:br>
            <a:r>
              <a:rPr lang="fr-FR" sz="2000" b="1" u="sng" dirty="0">
                <a:latin typeface="Times New Roman" pitchFamily="18" charset="0"/>
                <a:cs typeface="Times New Roman" pitchFamily="18" charset="0"/>
              </a:rPr>
              <a:t/>
            </a:r>
            <a:br>
              <a:rPr lang="fr-FR" sz="2000" b="1" u="sng" dirty="0">
                <a:latin typeface="Times New Roman" pitchFamily="18" charset="0"/>
                <a:cs typeface="Times New Roman" pitchFamily="18" charset="0"/>
              </a:rPr>
            </a:br>
            <a:r>
              <a:rPr lang="fr-FR" sz="2000" b="1" u="sng" dirty="0" smtClean="0">
                <a:latin typeface="Times New Roman" pitchFamily="18" charset="0"/>
                <a:cs typeface="Times New Roman" pitchFamily="18" charset="0"/>
              </a:rPr>
              <a:t/>
            </a:r>
            <a:br>
              <a:rPr lang="fr-FR" sz="2000" b="1" u="sng" dirty="0" smtClean="0">
                <a:latin typeface="Times New Roman" pitchFamily="18" charset="0"/>
                <a:cs typeface="Times New Roman" pitchFamily="18" charset="0"/>
              </a:rPr>
            </a:br>
            <a:r>
              <a:rPr lang="fr-FR" sz="2000" b="1" u="sng" dirty="0">
                <a:latin typeface="Times New Roman" pitchFamily="18" charset="0"/>
                <a:cs typeface="Times New Roman" pitchFamily="18" charset="0"/>
              </a:rPr>
              <a:t/>
            </a:r>
            <a:br>
              <a:rPr lang="fr-FR" sz="2000" b="1" u="sng" dirty="0">
                <a:latin typeface="Times New Roman" pitchFamily="18" charset="0"/>
                <a:cs typeface="Times New Roman" pitchFamily="18" charset="0"/>
              </a:rPr>
            </a:br>
            <a:r>
              <a:rPr lang="fr-FR" sz="2000" b="1" u="sng" dirty="0" smtClean="0">
                <a:latin typeface="Times New Roman" pitchFamily="18" charset="0"/>
                <a:cs typeface="Times New Roman" pitchFamily="18" charset="0"/>
              </a:rPr>
              <a:t/>
            </a:r>
            <a:br>
              <a:rPr lang="fr-FR" sz="2000" b="1" u="sng" dirty="0" smtClean="0">
                <a:latin typeface="Times New Roman" pitchFamily="18" charset="0"/>
                <a:cs typeface="Times New Roman" pitchFamily="18" charset="0"/>
              </a:rPr>
            </a:br>
            <a:r>
              <a:rPr lang="fr-FR" sz="2000" b="1" u="sng" dirty="0" smtClean="0">
                <a:latin typeface="Times New Roman" pitchFamily="18" charset="0"/>
                <a:cs typeface="Times New Roman" pitchFamily="18" charset="0"/>
              </a:rPr>
              <a:t>VII</a:t>
            </a:r>
            <a:r>
              <a:rPr lang="fr-FR" sz="2000" b="1" u="sng" dirty="0">
                <a:latin typeface="Times New Roman" pitchFamily="18" charset="0"/>
                <a:cs typeface="Times New Roman" pitchFamily="18" charset="0"/>
              </a:rPr>
              <a:t>. CÁC BƯỚC TIẾN HÀNH</a:t>
            </a:r>
            <a:r>
              <a:rPr lang="fr-FR" sz="2000" b="1" u="sng" dirty="0" smtClean="0">
                <a:latin typeface="Times New Roman" pitchFamily="18" charset="0"/>
                <a:cs typeface="Times New Roman" pitchFamily="18" charset="0"/>
              </a:rPr>
              <a:t>:</a:t>
            </a: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fr-FR" sz="2000" b="1" dirty="0" smtClean="0">
                <a:latin typeface="Times New Roman" pitchFamily="18" charset="0"/>
                <a:cs typeface="Times New Roman" pitchFamily="18" charset="0"/>
              </a:rPr>
              <a:t>1.</a:t>
            </a:r>
            <a:r>
              <a:rPr lang="fr-FR" sz="2000" b="1" dirty="0" err="1" smtClean="0">
                <a:latin typeface="Times New Roman" pitchFamily="18" charset="0"/>
                <a:cs typeface="Times New Roman" pitchFamily="18" charset="0"/>
              </a:rPr>
              <a:t>Thủthuật</a:t>
            </a:r>
            <a:r>
              <a:rPr lang="fr-FR" sz="2000" b="1" dirty="0" smtClean="0">
                <a:latin typeface="Times New Roman" pitchFamily="18" charset="0"/>
                <a:cs typeface="Times New Roman" pitchFamily="18" charset="0"/>
              </a:rPr>
              <a:t>:</a:t>
            </a:r>
            <a:r>
              <a:rPr lang="en-US" sz="2000" dirty="0">
                <a:latin typeface="Times New Roman" pitchFamily="18" charset="0"/>
                <a:cs typeface="Times New Roman" pitchFamily="18" charset="0"/>
              </a:rPr>
              <a:t/>
            </a:r>
            <a:br>
              <a:rPr lang="en-US" sz="2000" dirty="0">
                <a:latin typeface="Times New Roman" pitchFamily="18" charset="0"/>
                <a:cs typeface="Times New Roman" pitchFamily="18" charset="0"/>
              </a:rPr>
            </a:br>
            <a:r>
              <a:rPr lang="en-US"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Rửa</a:t>
            </a:r>
            <a:r>
              <a:rPr lang="fr-FR" sz="2000" dirty="0" smtClean="0">
                <a:latin typeface="Times New Roman" pitchFamily="18" charset="0"/>
                <a:cs typeface="Times New Roman" pitchFamily="18" charset="0"/>
              </a:rPr>
              <a:t> </a:t>
            </a:r>
            <a:r>
              <a:rPr lang="fr-FR" sz="2000" dirty="0" err="1">
                <a:latin typeface="Times New Roman" pitchFamily="18" charset="0"/>
                <a:cs typeface="Times New Roman" pitchFamily="18" charset="0"/>
              </a:rPr>
              <a:t>tay</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sạch</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đi</a:t>
            </a:r>
            <a:r>
              <a:rPr lang="fr-FR" sz="2000" dirty="0">
                <a:latin typeface="Times New Roman" pitchFamily="18" charset="0"/>
                <a:cs typeface="Times New Roman" pitchFamily="18" charset="0"/>
              </a:rPr>
              <a:t> gang </a:t>
            </a:r>
            <a:r>
              <a:rPr lang="fr-FR" sz="2000" dirty="0" err="1">
                <a:latin typeface="Times New Roman" pitchFamily="18" charset="0"/>
                <a:cs typeface="Times New Roman" pitchFamily="18" charset="0"/>
              </a:rPr>
              <a:t>tay</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vô</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trùng</a:t>
            </a:r>
            <a:r>
              <a:rPr lang="en-US" sz="2000" dirty="0">
                <a:latin typeface="Times New Roman" pitchFamily="18" charset="0"/>
                <a:cs typeface="Times New Roman" pitchFamily="18" charset="0"/>
              </a:rPr>
              <a:t/>
            </a:r>
            <a:br>
              <a:rPr lang="en-US" sz="2000" dirty="0">
                <a:latin typeface="Times New Roman" pitchFamily="18" charset="0"/>
                <a:cs typeface="Times New Roman" pitchFamily="18" charset="0"/>
              </a:rPr>
            </a:br>
            <a:r>
              <a:rPr lang="en-US"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Cắt</a:t>
            </a:r>
            <a:r>
              <a:rPr lang="fr-FR" sz="2000" dirty="0" smtClean="0">
                <a:latin typeface="Times New Roman" pitchFamily="18" charset="0"/>
                <a:cs typeface="Times New Roman" pitchFamily="18" charset="0"/>
              </a:rPr>
              <a:t> </a:t>
            </a:r>
            <a:r>
              <a:rPr lang="fr-FR" sz="2000" dirty="0" err="1">
                <a:latin typeface="Times New Roman" pitchFamily="18" charset="0"/>
                <a:cs typeface="Times New Roman" pitchFamily="18" charset="0"/>
              </a:rPr>
              <a:t>chỉ</a:t>
            </a:r>
            <a:r>
              <a:rPr lang="fr-FR" sz="2000" dirty="0">
                <a:latin typeface="Times New Roman" pitchFamily="18" charset="0"/>
                <a:cs typeface="Times New Roman" pitchFamily="18" charset="0"/>
              </a:rPr>
              <a:t> catgut </a:t>
            </a:r>
            <a:r>
              <a:rPr lang="fr-FR" sz="2000" dirty="0" err="1">
                <a:latin typeface="Times New Roman" pitchFamily="18" charset="0"/>
                <a:cs typeface="Times New Roman" pitchFamily="18" charset="0"/>
              </a:rPr>
              <a:t>thành</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từng</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đoạn</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khoảng</a:t>
            </a:r>
            <a:r>
              <a:rPr lang="fr-FR" sz="2000" dirty="0">
                <a:latin typeface="Times New Roman" pitchFamily="18" charset="0"/>
                <a:cs typeface="Times New Roman" pitchFamily="18" charset="0"/>
              </a:rPr>
              <a:t> 0,5 – 1cm, </a:t>
            </a:r>
            <a:r>
              <a:rPr lang="fr-FR" sz="2000" dirty="0" err="1">
                <a:latin typeface="Times New Roman" pitchFamily="18" charset="0"/>
                <a:cs typeface="Times New Roman" pitchFamily="18" charset="0"/>
              </a:rPr>
              <a:t>luồn</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chỉ</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vào</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kim</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tiêm</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dung</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kim</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châm</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cứu</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làm</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nòng</a:t>
            </a:r>
            <a:r>
              <a:rPr lang="fr-FR" sz="2000" dirty="0">
                <a:latin typeface="Times New Roman" pitchFamily="18" charset="0"/>
                <a:cs typeface="Times New Roman" pitchFamily="18" charset="0"/>
              </a:rPr>
              <a:t>.</a:t>
            </a:r>
            <a:r>
              <a:rPr lang="en-US" sz="2000" dirty="0">
                <a:latin typeface="Times New Roman" pitchFamily="18" charset="0"/>
                <a:cs typeface="Times New Roman" pitchFamily="18" charset="0"/>
              </a:rPr>
              <a:t/>
            </a:r>
            <a:br>
              <a:rPr lang="en-US" sz="2000" dirty="0">
                <a:latin typeface="Times New Roman" pitchFamily="18" charset="0"/>
                <a:cs typeface="Times New Roman" pitchFamily="18" charset="0"/>
              </a:rPr>
            </a:br>
            <a:r>
              <a:rPr lang="en-US"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Xác</a:t>
            </a:r>
            <a:r>
              <a:rPr lang="fr-FR" sz="2000" dirty="0" smtClean="0">
                <a:latin typeface="Times New Roman" pitchFamily="18" charset="0"/>
                <a:cs typeface="Times New Roman" pitchFamily="18" charset="0"/>
              </a:rPr>
              <a:t> </a:t>
            </a:r>
            <a:r>
              <a:rPr lang="fr-FR" sz="2000" dirty="0" err="1">
                <a:latin typeface="Times New Roman" pitchFamily="18" charset="0"/>
                <a:cs typeface="Times New Roman" pitchFamily="18" charset="0"/>
              </a:rPr>
              <a:t>định</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chính</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xác</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huyệt</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định</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cấy</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chỉ</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sát</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trùng</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vùng</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huyệt</a:t>
            </a:r>
            <a:r>
              <a:rPr lang="fr-FR" sz="2000" dirty="0">
                <a:latin typeface="Times New Roman" pitchFamily="18" charset="0"/>
                <a:cs typeface="Times New Roman" pitchFamily="18" charset="0"/>
              </a:rPr>
              <a:t>.</a:t>
            </a:r>
            <a:r>
              <a:rPr lang="en-US" sz="2000" dirty="0">
                <a:latin typeface="Times New Roman" pitchFamily="18" charset="0"/>
                <a:cs typeface="Times New Roman" pitchFamily="18" charset="0"/>
              </a:rPr>
              <a:t/>
            </a:r>
            <a:br>
              <a:rPr lang="en-US" sz="2000" dirty="0">
                <a:latin typeface="Times New Roman" pitchFamily="18" charset="0"/>
                <a:cs typeface="Times New Roman" pitchFamily="18" charset="0"/>
              </a:rPr>
            </a:br>
            <a:r>
              <a:rPr lang="en-US"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Châm</a:t>
            </a:r>
            <a:r>
              <a:rPr lang="fr-FR" sz="2000" dirty="0" smtClean="0">
                <a:latin typeface="Times New Roman" pitchFamily="18" charset="0"/>
                <a:cs typeface="Times New Roman" pitchFamily="18" charset="0"/>
              </a:rPr>
              <a:t> </a:t>
            </a:r>
            <a:r>
              <a:rPr lang="fr-FR" sz="2000" dirty="0" err="1">
                <a:latin typeface="Times New Roman" pitchFamily="18" charset="0"/>
                <a:cs typeface="Times New Roman" pitchFamily="18" charset="0"/>
              </a:rPr>
              <a:t>kim</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nhanh</a:t>
            </a:r>
            <a:r>
              <a:rPr lang="fr-FR" sz="2000" dirty="0">
                <a:latin typeface="Times New Roman" pitchFamily="18" charset="0"/>
                <a:cs typeface="Times New Roman" pitchFamily="18" charset="0"/>
              </a:rPr>
              <a:t> qua da </a:t>
            </a:r>
            <a:r>
              <a:rPr lang="fr-FR" sz="2000" dirty="0" err="1">
                <a:latin typeface="Times New Roman" pitchFamily="18" charset="0"/>
                <a:cs typeface="Times New Roman" pitchFamily="18" charset="0"/>
              </a:rPr>
              <a:t>và</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đẩy</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từ</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từ</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tới</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huyệt</a:t>
            </a:r>
            <a:r>
              <a:rPr lang="fr-FR" sz="2000" dirty="0">
                <a:latin typeface="Times New Roman" pitchFamily="18" charset="0"/>
                <a:cs typeface="Times New Roman" pitchFamily="18" charset="0"/>
              </a:rPr>
              <a:t>.</a:t>
            </a:r>
            <a:r>
              <a:rPr lang="en-US" sz="2000" dirty="0">
                <a:latin typeface="Times New Roman" pitchFamily="18" charset="0"/>
                <a:cs typeface="Times New Roman" pitchFamily="18" charset="0"/>
              </a:rPr>
              <a:t/>
            </a:r>
            <a:br>
              <a:rPr lang="en-US" sz="2000" dirty="0">
                <a:latin typeface="Times New Roman" pitchFamily="18" charset="0"/>
                <a:cs typeface="Times New Roman" pitchFamily="18" charset="0"/>
              </a:rPr>
            </a:br>
            <a:r>
              <a:rPr lang="fr-FR" sz="2000" dirty="0">
                <a:latin typeface="Times New Roman" pitchFamily="18" charset="0"/>
                <a:cs typeface="Times New Roman" pitchFamily="18" charset="0"/>
              </a:rPr>
              <a:t>     -    </a:t>
            </a:r>
            <a:r>
              <a:rPr lang="fr-FR" sz="2000" dirty="0" err="1">
                <a:latin typeface="Times New Roman" pitchFamily="18" charset="0"/>
                <a:cs typeface="Times New Roman" pitchFamily="18" charset="0"/>
              </a:rPr>
              <a:t>Đẩy</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nòng</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kim</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để</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chỉ</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nằm</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vào</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huyệt</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đặt</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bông</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gạc</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vô</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trùng</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lên</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huyệt</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vừa</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cấy</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ẩn</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tay</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rồi</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rút</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kim</a:t>
            </a:r>
            <a:r>
              <a:rPr lang="fr-FR" sz="2000" dirty="0">
                <a:latin typeface="Times New Roman" pitchFamily="18" charset="0"/>
                <a:cs typeface="Times New Roman" pitchFamily="18" charset="0"/>
              </a:rPr>
              <a:t> ra, </a:t>
            </a:r>
            <a:r>
              <a:rPr lang="fr-FR" sz="2000" dirty="0" err="1">
                <a:latin typeface="Times New Roman" pitchFamily="18" charset="0"/>
                <a:cs typeface="Times New Roman" pitchFamily="18" charset="0"/>
              </a:rPr>
              <a:t>dán</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băng</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keo</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cá</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nhân</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để</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giữ</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bông</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gạc</a:t>
            </a:r>
            <a:r>
              <a:rPr lang="fr-FR" sz="2000" dirty="0">
                <a:latin typeface="Times New Roman" pitchFamily="18" charset="0"/>
                <a:cs typeface="Times New Roman" pitchFamily="18" charset="0"/>
              </a:rPr>
              <a:t>).</a:t>
            </a:r>
            <a:r>
              <a:rPr lang="en-US" sz="2000" dirty="0">
                <a:latin typeface="Times New Roman" pitchFamily="18" charset="0"/>
                <a:cs typeface="Times New Roman" pitchFamily="18" charset="0"/>
              </a:rPr>
              <a:t/>
            </a:r>
            <a:br>
              <a:rPr lang="en-US" sz="2000" dirty="0">
                <a:latin typeface="Times New Roman" pitchFamily="18" charset="0"/>
                <a:cs typeface="Times New Roman" pitchFamily="18" charset="0"/>
              </a:rPr>
            </a:b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fr-FR" sz="2000" b="1" dirty="0" smtClean="0">
                <a:latin typeface="Times New Roman" pitchFamily="18" charset="0"/>
                <a:cs typeface="Times New Roman" pitchFamily="18" charset="0"/>
              </a:rPr>
              <a:t>2.</a:t>
            </a:r>
            <a:r>
              <a:rPr lang="fr-FR" sz="2000" b="1" dirty="0" err="1" smtClean="0">
                <a:latin typeface="Times New Roman" pitchFamily="18" charset="0"/>
                <a:cs typeface="Times New Roman" pitchFamily="18" charset="0"/>
              </a:rPr>
              <a:t>Liệu</a:t>
            </a:r>
            <a:r>
              <a:rPr lang="fr-FR" sz="2000" b="1" dirty="0" smtClean="0">
                <a:latin typeface="Times New Roman" pitchFamily="18" charset="0"/>
                <a:cs typeface="Times New Roman" pitchFamily="18" charset="0"/>
              </a:rPr>
              <a:t> </a:t>
            </a:r>
            <a:r>
              <a:rPr lang="fr-FR" sz="2000" b="1" dirty="0" err="1" smtClean="0">
                <a:latin typeface="Times New Roman" pitchFamily="18" charset="0"/>
                <a:cs typeface="Times New Roman" pitchFamily="18" charset="0"/>
              </a:rPr>
              <a:t>trình</a:t>
            </a:r>
            <a:r>
              <a:rPr lang="fr-FR" sz="2000" b="1" dirty="0" smtClean="0">
                <a:latin typeface="Times New Roman" pitchFamily="18" charset="0"/>
                <a:cs typeface="Times New Roman" pitchFamily="18" charset="0"/>
              </a:rPr>
              <a:t> </a:t>
            </a:r>
            <a:r>
              <a:rPr lang="fr-FR" sz="2000" b="1" dirty="0" err="1" smtClean="0">
                <a:latin typeface="Times New Roman" pitchFamily="18" charset="0"/>
                <a:cs typeface="Times New Roman" pitchFamily="18" charset="0"/>
              </a:rPr>
              <a:t>điều</a:t>
            </a:r>
            <a:r>
              <a:rPr lang="fr-FR" sz="2000" b="1" dirty="0" smtClean="0">
                <a:latin typeface="Times New Roman" pitchFamily="18" charset="0"/>
                <a:cs typeface="Times New Roman" pitchFamily="18" charset="0"/>
              </a:rPr>
              <a:t> </a:t>
            </a:r>
            <a:r>
              <a:rPr lang="fr-FR" sz="2000" b="1" dirty="0" err="1" smtClean="0">
                <a:latin typeface="Times New Roman" pitchFamily="18" charset="0"/>
                <a:cs typeface="Times New Roman" pitchFamily="18" charset="0"/>
              </a:rPr>
              <a:t>trị</a:t>
            </a:r>
            <a:r>
              <a:rPr lang="fr-FR" sz="2000" b="1" dirty="0" smtClean="0">
                <a:latin typeface="Times New Roman" pitchFamily="18" charset="0"/>
                <a:cs typeface="Times New Roman" pitchFamily="18" charset="0"/>
              </a:rPr>
              <a:t>:</a:t>
            </a: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fr-FR" sz="2000" b="1" i="1"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Số</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lần</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cấy</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phụ</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thuộc</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vào</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phác</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đồ</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điều</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trị</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từng</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bệnh</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trung</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bình</a:t>
            </a:r>
            <a:r>
              <a:rPr lang="fr-FR" sz="2000" dirty="0" smtClean="0">
                <a:latin typeface="Times New Roman" pitchFamily="18" charset="0"/>
                <a:cs typeface="Times New Roman" pitchFamily="18" charset="0"/>
              </a:rPr>
              <a:t> 02 </a:t>
            </a:r>
            <a:r>
              <a:rPr lang="fr-FR" sz="2000" dirty="0" err="1" smtClean="0">
                <a:latin typeface="Times New Roman" pitchFamily="18" charset="0"/>
                <a:cs typeface="Times New Roman" pitchFamily="18" charset="0"/>
              </a:rPr>
              <a:t>tuần</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cấy</a:t>
            </a:r>
            <a:r>
              <a:rPr lang="fr-FR" sz="2000" dirty="0" smtClean="0">
                <a:latin typeface="Times New Roman" pitchFamily="18" charset="0"/>
                <a:cs typeface="Times New Roman" pitchFamily="18" charset="0"/>
              </a:rPr>
              <a:t> 1 </a:t>
            </a:r>
            <a:r>
              <a:rPr lang="fr-FR" sz="2000" dirty="0" err="1" smtClean="0">
                <a:latin typeface="Times New Roman" pitchFamily="18" charset="0"/>
                <a:cs typeface="Times New Roman" pitchFamily="18" charset="0"/>
              </a:rPr>
              <a:t>lần</a:t>
            </a:r>
            <a:r>
              <a:rPr lang="fr-FR" sz="2000" dirty="0" smtClean="0">
                <a:latin typeface="Times New Roman" pitchFamily="18" charset="0"/>
                <a:cs typeface="Times New Roman" pitchFamily="18" charset="0"/>
              </a:rPr>
              <a:t>.</a:t>
            </a: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Khoảng</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cách</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giữa</a:t>
            </a:r>
            <a:r>
              <a:rPr lang="fr-FR" sz="2000" dirty="0" smtClean="0">
                <a:latin typeface="Times New Roman" pitchFamily="18" charset="0"/>
                <a:cs typeface="Times New Roman" pitchFamily="18" charset="0"/>
              </a:rPr>
              <a:t> 2 </a:t>
            </a:r>
            <a:r>
              <a:rPr lang="fr-FR" sz="2000" dirty="0" err="1" smtClean="0">
                <a:latin typeface="Times New Roman" pitchFamily="18" charset="0"/>
                <a:cs typeface="Times New Roman" pitchFamily="18" charset="0"/>
              </a:rPr>
              <a:t>lần</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cấy</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chỉ</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phụ</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thuộc</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vào</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thời</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gian</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bán</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hủy</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của</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loại</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chỉ</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sử</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dụng</a:t>
            </a:r>
            <a:r>
              <a:rPr lang="fr-FR" sz="2000" dirty="0" smtClean="0">
                <a:latin typeface="Times New Roman" pitchFamily="18" charset="0"/>
                <a:cs typeface="Times New Roman" pitchFamily="18" charset="0"/>
              </a:rPr>
              <a:t>.</a:t>
            </a:r>
            <a:r>
              <a:rPr lang="en-US" sz="1400" dirty="0" smtClean="0"/>
              <a:t/>
            </a:r>
            <a:br>
              <a:rPr lang="en-US" sz="1400" dirty="0" smtClean="0"/>
            </a:br>
            <a:r>
              <a:rPr lang="en-US" sz="1400" dirty="0"/>
              <a:t/>
            </a:r>
            <a:br>
              <a:rPr lang="en-US" sz="1400" dirty="0"/>
            </a:br>
            <a:r>
              <a:rPr lang="en-US" sz="1400" dirty="0" smtClean="0"/>
              <a:t/>
            </a:r>
            <a:br>
              <a:rPr lang="en-US" sz="1400" dirty="0" smtClean="0"/>
            </a:br>
            <a:r>
              <a:rPr lang="en-US" sz="1400" dirty="0"/>
              <a:t/>
            </a:r>
            <a:br>
              <a:rPr lang="en-US" sz="1400" dirty="0"/>
            </a:br>
            <a:r>
              <a:rPr lang="en-US" sz="1400" dirty="0" smtClean="0"/>
              <a:t/>
            </a:r>
            <a:br>
              <a:rPr lang="en-US" sz="1400" dirty="0" smtClean="0"/>
            </a:br>
            <a:r>
              <a:rPr lang="en-US" sz="1400" dirty="0"/>
              <a:t/>
            </a:r>
            <a:br>
              <a:rPr lang="en-US" sz="1400" dirty="0"/>
            </a:br>
            <a:r>
              <a:rPr lang="en-US" sz="1400" dirty="0" smtClean="0"/>
              <a:t/>
            </a:r>
            <a:br>
              <a:rPr lang="en-US" sz="1400" dirty="0" smtClean="0"/>
            </a:br>
            <a:r>
              <a:rPr lang="en-US" sz="1400" dirty="0"/>
              <a:t/>
            </a:r>
            <a:br>
              <a:rPr lang="en-US" sz="1400" dirty="0"/>
            </a:b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r-FR" b="1" dirty="0" err="1" smtClean="0">
                <a:latin typeface="Times New Roman" pitchFamily="18" charset="0"/>
                <a:cs typeface="Times New Roman" pitchFamily="18" charset="0"/>
              </a:rPr>
              <a:t>Rửa</a:t>
            </a:r>
            <a:r>
              <a:rPr lang="fr-FR" b="1" dirty="0" smtClean="0">
                <a:latin typeface="Times New Roman" pitchFamily="18" charset="0"/>
                <a:cs typeface="Times New Roman" pitchFamily="18" charset="0"/>
              </a:rPr>
              <a:t> </a:t>
            </a:r>
            <a:r>
              <a:rPr lang="fr-FR" b="1" dirty="0" err="1" smtClean="0">
                <a:latin typeface="Times New Roman" pitchFamily="18" charset="0"/>
                <a:cs typeface="Times New Roman" pitchFamily="18" charset="0"/>
              </a:rPr>
              <a:t>tay</a:t>
            </a:r>
            <a:r>
              <a:rPr lang="fr-FR" b="1" dirty="0" smtClean="0">
                <a:latin typeface="Times New Roman" pitchFamily="18" charset="0"/>
                <a:cs typeface="Times New Roman" pitchFamily="18" charset="0"/>
              </a:rPr>
              <a:t> </a:t>
            </a:r>
            <a:r>
              <a:rPr lang="fr-FR" b="1" dirty="0" err="1" smtClean="0">
                <a:latin typeface="Times New Roman" pitchFamily="18" charset="0"/>
                <a:cs typeface="Times New Roman" pitchFamily="18" charset="0"/>
              </a:rPr>
              <a:t>sạch</a:t>
            </a:r>
            <a:r>
              <a:rPr lang="fr-FR" b="1" dirty="0" smtClean="0">
                <a:latin typeface="Times New Roman" pitchFamily="18" charset="0"/>
                <a:cs typeface="Times New Roman" pitchFamily="18" charset="0"/>
              </a:rPr>
              <a:t>, </a:t>
            </a:r>
            <a:r>
              <a:rPr lang="fr-FR" b="1" dirty="0" err="1" smtClean="0">
                <a:latin typeface="Times New Roman" pitchFamily="18" charset="0"/>
                <a:cs typeface="Times New Roman" pitchFamily="18" charset="0"/>
              </a:rPr>
              <a:t>đi</a:t>
            </a:r>
            <a:r>
              <a:rPr lang="fr-FR" b="1" dirty="0" smtClean="0">
                <a:latin typeface="Times New Roman" pitchFamily="18" charset="0"/>
                <a:cs typeface="Times New Roman" pitchFamily="18" charset="0"/>
              </a:rPr>
              <a:t> gang </a:t>
            </a:r>
            <a:r>
              <a:rPr lang="fr-FR" b="1" dirty="0" err="1" smtClean="0">
                <a:latin typeface="Times New Roman" pitchFamily="18" charset="0"/>
                <a:cs typeface="Times New Roman" pitchFamily="18" charset="0"/>
              </a:rPr>
              <a:t>tay</a:t>
            </a:r>
            <a:r>
              <a:rPr lang="fr-FR" b="1" dirty="0" smtClean="0">
                <a:latin typeface="Times New Roman" pitchFamily="18" charset="0"/>
                <a:cs typeface="Times New Roman" pitchFamily="18" charset="0"/>
              </a:rPr>
              <a:t> </a:t>
            </a:r>
            <a:r>
              <a:rPr lang="fr-FR" b="1" dirty="0" err="1" smtClean="0">
                <a:latin typeface="Times New Roman" pitchFamily="18" charset="0"/>
                <a:cs typeface="Times New Roman" pitchFamily="18" charset="0"/>
              </a:rPr>
              <a:t>vô</a:t>
            </a:r>
            <a:r>
              <a:rPr lang="fr-FR" b="1" dirty="0" smtClean="0">
                <a:latin typeface="Times New Roman" pitchFamily="18" charset="0"/>
                <a:cs typeface="Times New Roman" pitchFamily="18" charset="0"/>
              </a:rPr>
              <a:t> </a:t>
            </a:r>
            <a:r>
              <a:rPr lang="fr-FR" b="1" dirty="0" err="1" smtClean="0">
                <a:latin typeface="Times New Roman" pitchFamily="18" charset="0"/>
                <a:cs typeface="Times New Roman" pitchFamily="18" charset="0"/>
              </a:rPr>
              <a:t>trùng</a:t>
            </a:r>
            <a:endParaRPr lang="en-US" b="1" dirty="0">
              <a:latin typeface="Times New Roman" pitchFamily="18" charset="0"/>
              <a:cs typeface="Times New Roman" pitchFamily="18" charset="0"/>
            </a:endParaRPr>
          </a:p>
        </p:txBody>
      </p:sp>
      <p:pic>
        <p:nvPicPr>
          <p:cNvPr id="4" name="Content Placeholder 3" descr="gang phau thuat sacled 2 (in table high).jpg"/>
          <p:cNvPicPr>
            <a:picLocks noGrp="1" noChangeAspect="1"/>
          </p:cNvPicPr>
          <p:nvPr>
            <p:ph idx="1"/>
          </p:nvPr>
        </p:nvPicPr>
        <p:blipFill>
          <a:blip r:embed="rId2"/>
          <a:stretch>
            <a:fillRect/>
          </a:stretch>
        </p:blipFill>
        <p:spPr>
          <a:xfrm>
            <a:off x="1600200" y="1524000"/>
            <a:ext cx="6248399" cy="4571999"/>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sz="2800" b="1" dirty="0" err="1" smtClean="0">
                <a:latin typeface="Times New Roman" pitchFamily="18" charset="0"/>
                <a:cs typeface="Times New Roman" pitchFamily="18" charset="0"/>
              </a:rPr>
              <a:t>Cắt</a:t>
            </a:r>
            <a:r>
              <a:rPr lang="fr-FR" sz="2800" b="1" dirty="0" smtClean="0">
                <a:latin typeface="Times New Roman" pitchFamily="18" charset="0"/>
                <a:cs typeface="Times New Roman" pitchFamily="18" charset="0"/>
              </a:rPr>
              <a:t> </a:t>
            </a:r>
            <a:r>
              <a:rPr lang="fr-FR" sz="2800" b="1" dirty="0" err="1" smtClean="0">
                <a:latin typeface="Times New Roman" pitchFamily="18" charset="0"/>
                <a:cs typeface="Times New Roman" pitchFamily="18" charset="0"/>
              </a:rPr>
              <a:t>chỉ</a:t>
            </a:r>
            <a:r>
              <a:rPr lang="fr-FR" sz="2800" b="1" dirty="0" smtClean="0">
                <a:latin typeface="Times New Roman" pitchFamily="18" charset="0"/>
                <a:cs typeface="Times New Roman" pitchFamily="18" charset="0"/>
              </a:rPr>
              <a:t> catgut </a:t>
            </a:r>
            <a:r>
              <a:rPr lang="fr-FR" sz="2800" b="1" dirty="0" err="1" smtClean="0">
                <a:latin typeface="Times New Roman" pitchFamily="18" charset="0"/>
                <a:cs typeface="Times New Roman" pitchFamily="18" charset="0"/>
              </a:rPr>
              <a:t>thành</a:t>
            </a:r>
            <a:r>
              <a:rPr lang="fr-FR" sz="2800" b="1" dirty="0" smtClean="0">
                <a:latin typeface="Times New Roman" pitchFamily="18" charset="0"/>
                <a:cs typeface="Times New Roman" pitchFamily="18" charset="0"/>
              </a:rPr>
              <a:t> </a:t>
            </a:r>
            <a:r>
              <a:rPr lang="fr-FR" sz="2800" b="1" dirty="0" err="1" smtClean="0">
                <a:latin typeface="Times New Roman" pitchFamily="18" charset="0"/>
                <a:cs typeface="Times New Roman" pitchFamily="18" charset="0"/>
              </a:rPr>
              <a:t>từng</a:t>
            </a:r>
            <a:r>
              <a:rPr lang="fr-FR" sz="2800" b="1" dirty="0" smtClean="0">
                <a:latin typeface="Times New Roman" pitchFamily="18" charset="0"/>
                <a:cs typeface="Times New Roman" pitchFamily="18" charset="0"/>
              </a:rPr>
              <a:t> </a:t>
            </a:r>
            <a:r>
              <a:rPr lang="fr-FR" sz="2800" b="1" dirty="0" err="1" smtClean="0">
                <a:latin typeface="Times New Roman" pitchFamily="18" charset="0"/>
                <a:cs typeface="Times New Roman" pitchFamily="18" charset="0"/>
              </a:rPr>
              <a:t>đoạn</a:t>
            </a:r>
            <a:r>
              <a:rPr lang="fr-FR" sz="2800" b="1" dirty="0" smtClean="0">
                <a:latin typeface="Times New Roman" pitchFamily="18" charset="0"/>
                <a:cs typeface="Times New Roman" pitchFamily="18" charset="0"/>
              </a:rPr>
              <a:t> </a:t>
            </a:r>
            <a:r>
              <a:rPr lang="fr-FR" sz="2800" b="1" dirty="0" err="1" smtClean="0">
                <a:latin typeface="Times New Roman" pitchFamily="18" charset="0"/>
                <a:cs typeface="Times New Roman" pitchFamily="18" charset="0"/>
              </a:rPr>
              <a:t>khoảng</a:t>
            </a:r>
            <a:r>
              <a:rPr lang="fr-FR" sz="2800" b="1" dirty="0" smtClean="0">
                <a:latin typeface="Times New Roman" pitchFamily="18" charset="0"/>
                <a:cs typeface="Times New Roman" pitchFamily="18" charset="0"/>
              </a:rPr>
              <a:t> 0,5 – 1cm, </a:t>
            </a:r>
            <a:br>
              <a:rPr lang="fr-FR" sz="2800" b="1" dirty="0" smtClean="0">
                <a:latin typeface="Times New Roman" pitchFamily="18" charset="0"/>
                <a:cs typeface="Times New Roman" pitchFamily="18" charset="0"/>
              </a:rPr>
            </a:br>
            <a:r>
              <a:rPr lang="fr-FR" sz="2800" b="1" dirty="0" err="1" smtClean="0">
                <a:latin typeface="Times New Roman" pitchFamily="18" charset="0"/>
                <a:cs typeface="Times New Roman" pitchFamily="18" charset="0"/>
              </a:rPr>
              <a:t>luồn</a:t>
            </a:r>
            <a:r>
              <a:rPr lang="fr-FR" sz="2800" b="1" dirty="0" smtClean="0">
                <a:latin typeface="Times New Roman" pitchFamily="18" charset="0"/>
                <a:cs typeface="Times New Roman" pitchFamily="18" charset="0"/>
              </a:rPr>
              <a:t> </a:t>
            </a:r>
            <a:r>
              <a:rPr lang="fr-FR" sz="2800" b="1" dirty="0" err="1" smtClean="0">
                <a:latin typeface="Times New Roman" pitchFamily="18" charset="0"/>
                <a:cs typeface="Times New Roman" pitchFamily="18" charset="0"/>
              </a:rPr>
              <a:t>chỉ</a:t>
            </a:r>
            <a:r>
              <a:rPr lang="fr-FR" sz="2800" b="1" dirty="0" smtClean="0">
                <a:latin typeface="Times New Roman" pitchFamily="18" charset="0"/>
                <a:cs typeface="Times New Roman" pitchFamily="18" charset="0"/>
              </a:rPr>
              <a:t> </a:t>
            </a:r>
            <a:r>
              <a:rPr lang="fr-FR" sz="2800" b="1" dirty="0" err="1" smtClean="0">
                <a:latin typeface="Times New Roman" pitchFamily="18" charset="0"/>
                <a:cs typeface="Times New Roman" pitchFamily="18" charset="0"/>
              </a:rPr>
              <a:t>vào</a:t>
            </a:r>
            <a:r>
              <a:rPr lang="fr-FR" sz="2800" b="1" dirty="0" smtClean="0">
                <a:latin typeface="Times New Roman" pitchFamily="18" charset="0"/>
                <a:cs typeface="Times New Roman" pitchFamily="18" charset="0"/>
              </a:rPr>
              <a:t> </a:t>
            </a:r>
            <a:r>
              <a:rPr lang="fr-FR" sz="2800" b="1" dirty="0" err="1" smtClean="0">
                <a:latin typeface="Times New Roman" pitchFamily="18" charset="0"/>
                <a:cs typeface="Times New Roman" pitchFamily="18" charset="0"/>
              </a:rPr>
              <a:t>kim</a:t>
            </a:r>
            <a:r>
              <a:rPr lang="fr-FR" sz="2800" b="1" dirty="0" smtClean="0">
                <a:latin typeface="Times New Roman" pitchFamily="18" charset="0"/>
                <a:cs typeface="Times New Roman" pitchFamily="18" charset="0"/>
              </a:rPr>
              <a:t> </a:t>
            </a:r>
            <a:r>
              <a:rPr lang="fr-FR" sz="2800" b="1" dirty="0" err="1" smtClean="0">
                <a:latin typeface="Times New Roman" pitchFamily="18" charset="0"/>
                <a:cs typeface="Times New Roman" pitchFamily="18" charset="0"/>
              </a:rPr>
              <a:t>tiêm</a:t>
            </a:r>
            <a:r>
              <a:rPr lang="fr-FR" sz="2800" b="1" dirty="0" smtClean="0">
                <a:latin typeface="Times New Roman" pitchFamily="18" charset="0"/>
                <a:cs typeface="Times New Roman" pitchFamily="18" charset="0"/>
              </a:rPr>
              <a:t> </a:t>
            </a:r>
            <a:r>
              <a:rPr lang="fr-FR" sz="2800" b="1" dirty="0" err="1" smtClean="0">
                <a:latin typeface="Times New Roman" pitchFamily="18" charset="0"/>
                <a:cs typeface="Times New Roman" pitchFamily="18" charset="0"/>
              </a:rPr>
              <a:t>dung</a:t>
            </a:r>
            <a:r>
              <a:rPr lang="fr-FR" sz="2800" b="1" dirty="0" smtClean="0">
                <a:latin typeface="Times New Roman" pitchFamily="18" charset="0"/>
                <a:cs typeface="Times New Roman" pitchFamily="18" charset="0"/>
              </a:rPr>
              <a:t> </a:t>
            </a:r>
            <a:r>
              <a:rPr lang="fr-FR" sz="2800" b="1" dirty="0" err="1" smtClean="0">
                <a:latin typeface="Times New Roman" pitchFamily="18" charset="0"/>
                <a:cs typeface="Times New Roman" pitchFamily="18" charset="0"/>
              </a:rPr>
              <a:t>kim</a:t>
            </a:r>
            <a:r>
              <a:rPr lang="fr-FR" sz="2800" b="1" dirty="0" smtClean="0">
                <a:latin typeface="Times New Roman" pitchFamily="18" charset="0"/>
                <a:cs typeface="Times New Roman" pitchFamily="18" charset="0"/>
              </a:rPr>
              <a:t> </a:t>
            </a:r>
            <a:r>
              <a:rPr lang="fr-FR" sz="2800" b="1" dirty="0" err="1" smtClean="0">
                <a:latin typeface="Times New Roman" pitchFamily="18" charset="0"/>
                <a:cs typeface="Times New Roman" pitchFamily="18" charset="0"/>
              </a:rPr>
              <a:t>châm</a:t>
            </a:r>
            <a:r>
              <a:rPr lang="fr-FR" sz="2800" b="1" dirty="0" smtClean="0">
                <a:latin typeface="Times New Roman" pitchFamily="18" charset="0"/>
                <a:cs typeface="Times New Roman" pitchFamily="18" charset="0"/>
              </a:rPr>
              <a:t> </a:t>
            </a:r>
            <a:r>
              <a:rPr lang="fr-FR" sz="2800" b="1" dirty="0" err="1" smtClean="0">
                <a:latin typeface="Times New Roman" pitchFamily="18" charset="0"/>
                <a:cs typeface="Times New Roman" pitchFamily="18" charset="0"/>
              </a:rPr>
              <a:t>cứu</a:t>
            </a:r>
            <a:r>
              <a:rPr lang="fr-FR" sz="2800" b="1" dirty="0" smtClean="0">
                <a:latin typeface="Times New Roman" pitchFamily="18" charset="0"/>
                <a:cs typeface="Times New Roman" pitchFamily="18" charset="0"/>
              </a:rPr>
              <a:t> </a:t>
            </a:r>
            <a:r>
              <a:rPr lang="fr-FR" sz="2800" b="1" dirty="0" err="1" smtClean="0">
                <a:latin typeface="Times New Roman" pitchFamily="18" charset="0"/>
                <a:cs typeface="Times New Roman" pitchFamily="18" charset="0"/>
              </a:rPr>
              <a:t>làm</a:t>
            </a:r>
            <a:r>
              <a:rPr lang="fr-FR" sz="2800" b="1" dirty="0" smtClean="0">
                <a:latin typeface="Times New Roman" pitchFamily="18" charset="0"/>
                <a:cs typeface="Times New Roman" pitchFamily="18" charset="0"/>
              </a:rPr>
              <a:t> </a:t>
            </a:r>
            <a:r>
              <a:rPr lang="fr-FR" sz="2800" b="1" dirty="0" err="1" smtClean="0">
                <a:latin typeface="Times New Roman" pitchFamily="18" charset="0"/>
                <a:cs typeface="Times New Roman" pitchFamily="18" charset="0"/>
              </a:rPr>
              <a:t>nòng</a:t>
            </a:r>
            <a:r>
              <a:rPr lang="fr-FR" sz="2800" b="1" dirty="0" smtClean="0">
                <a:latin typeface="Times New Roman" pitchFamily="18" charset="0"/>
                <a:cs typeface="Times New Roman" pitchFamily="18" charset="0"/>
              </a:rPr>
              <a:t>.</a:t>
            </a:r>
            <a:endParaRPr lang="en-US" sz="2800" b="1" dirty="0">
              <a:latin typeface="Times New Roman" pitchFamily="18" charset="0"/>
              <a:cs typeface="Times New Roman" pitchFamily="18" charset="0"/>
            </a:endParaRPr>
          </a:p>
        </p:txBody>
      </p:sp>
      <p:pic>
        <p:nvPicPr>
          <p:cNvPr id="4" name="Content Placeholder 3" descr="37289191_1990321317696965_3679164252423192576_n.jpg"/>
          <p:cNvPicPr>
            <a:picLocks noGrp="1" noChangeAspect="1"/>
          </p:cNvPicPr>
          <p:nvPr>
            <p:ph idx="1"/>
          </p:nvPr>
        </p:nvPicPr>
        <p:blipFill>
          <a:blip r:embed="rId2"/>
          <a:stretch>
            <a:fillRect/>
          </a:stretch>
        </p:blipFill>
        <p:spPr>
          <a:xfrm>
            <a:off x="1554691" y="1600200"/>
            <a:ext cx="6034617" cy="4525963"/>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82762"/>
          </a:xfrm>
        </p:spPr>
        <p:txBody>
          <a:bodyPr>
            <a:noAutofit/>
          </a:bodyPr>
          <a:lstStyle/>
          <a:p>
            <a:pPr algn="l"/>
            <a:r>
              <a:rPr lang="fr-FR" sz="2800" b="1" dirty="0" err="1" smtClean="0">
                <a:latin typeface="Times New Roman" pitchFamily="18" charset="0"/>
                <a:cs typeface="Times New Roman" pitchFamily="18" charset="0"/>
              </a:rPr>
              <a:t>Xác</a:t>
            </a:r>
            <a:r>
              <a:rPr lang="fr-FR" sz="2800" b="1" dirty="0" smtClean="0">
                <a:latin typeface="Times New Roman" pitchFamily="18" charset="0"/>
                <a:cs typeface="Times New Roman" pitchFamily="18" charset="0"/>
              </a:rPr>
              <a:t> </a:t>
            </a:r>
            <a:r>
              <a:rPr lang="fr-FR" sz="2800" b="1" dirty="0" err="1" smtClean="0">
                <a:latin typeface="Times New Roman" pitchFamily="18" charset="0"/>
                <a:cs typeface="Times New Roman" pitchFamily="18" charset="0"/>
              </a:rPr>
              <a:t>định</a:t>
            </a:r>
            <a:r>
              <a:rPr lang="fr-FR" sz="2800" b="1" dirty="0" smtClean="0">
                <a:latin typeface="Times New Roman" pitchFamily="18" charset="0"/>
                <a:cs typeface="Times New Roman" pitchFamily="18" charset="0"/>
              </a:rPr>
              <a:t> </a:t>
            </a:r>
            <a:r>
              <a:rPr lang="fr-FR" sz="2800" b="1" dirty="0" err="1" smtClean="0">
                <a:latin typeface="Times New Roman" pitchFamily="18" charset="0"/>
                <a:cs typeface="Times New Roman" pitchFamily="18" charset="0"/>
              </a:rPr>
              <a:t>chính</a:t>
            </a:r>
            <a:r>
              <a:rPr lang="fr-FR" sz="2800" b="1" dirty="0" smtClean="0">
                <a:latin typeface="Times New Roman" pitchFamily="18" charset="0"/>
                <a:cs typeface="Times New Roman" pitchFamily="18" charset="0"/>
              </a:rPr>
              <a:t> </a:t>
            </a:r>
            <a:r>
              <a:rPr lang="fr-FR" sz="2800" b="1" dirty="0" err="1" smtClean="0">
                <a:latin typeface="Times New Roman" pitchFamily="18" charset="0"/>
                <a:cs typeface="Times New Roman" pitchFamily="18" charset="0"/>
              </a:rPr>
              <a:t>xác</a:t>
            </a:r>
            <a:r>
              <a:rPr lang="fr-FR" sz="2800" b="1" dirty="0" smtClean="0">
                <a:latin typeface="Times New Roman" pitchFamily="18" charset="0"/>
                <a:cs typeface="Times New Roman" pitchFamily="18" charset="0"/>
              </a:rPr>
              <a:t> </a:t>
            </a:r>
            <a:r>
              <a:rPr lang="fr-FR" sz="2800" b="1" dirty="0" err="1" smtClean="0">
                <a:latin typeface="Times New Roman" pitchFamily="18" charset="0"/>
                <a:cs typeface="Times New Roman" pitchFamily="18" charset="0"/>
              </a:rPr>
              <a:t>huyệt</a:t>
            </a:r>
            <a:r>
              <a:rPr lang="fr-FR" sz="2800" b="1" dirty="0" smtClean="0">
                <a:latin typeface="Times New Roman" pitchFamily="18" charset="0"/>
                <a:cs typeface="Times New Roman" pitchFamily="18" charset="0"/>
              </a:rPr>
              <a:t> </a:t>
            </a:r>
            <a:r>
              <a:rPr lang="fr-FR" sz="2800" b="1" dirty="0" err="1" smtClean="0">
                <a:latin typeface="Times New Roman" pitchFamily="18" charset="0"/>
                <a:cs typeface="Times New Roman" pitchFamily="18" charset="0"/>
              </a:rPr>
              <a:t>định</a:t>
            </a:r>
            <a:r>
              <a:rPr lang="fr-FR" sz="2800" b="1" dirty="0" smtClean="0">
                <a:latin typeface="Times New Roman" pitchFamily="18" charset="0"/>
                <a:cs typeface="Times New Roman" pitchFamily="18" charset="0"/>
              </a:rPr>
              <a:t> </a:t>
            </a:r>
            <a:r>
              <a:rPr lang="fr-FR" sz="2800" b="1" dirty="0" err="1" smtClean="0">
                <a:latin typeface="Times New Roman" pitchFamily="18" charset="0"/>
                <a:cs typeface="Times New Roman" pitchFamily="18" charset="0"/>
              </a:rPr>
              <a:t>cấy</a:t>
            </a:r>
            <a:r>
              <a:rPr lang="fr-FR" sz="2800" b="1" dirty="0" smtClean="0">
                <a:latin typeface="Times New Roman" pitchFamily="18" charset="0"/>
                <a:cs typeface="Times New Roman" pitchFamily="18" charset="0"/>
              </a:rPr>
              <a:t> </a:t>
            </a:r>
            <a:r>
              <a:rPr lang="fr-FR" sz="2800" b="1" dirty="0" err="1" smtClean="0">
                <a:latin typeface="Times New Roman" pitchFamily="18" charset="0"/>
                <a:cs typeface="Times New Roman" pitchFamily="18" charset="0"/>
              </a:rPr>
              <a:t>chỉ</a:t>
            </a:r>
            <a:r>
              <a:rPr lang="fr-FR" sz="2800" b="1" dirty="0" smtClean="0">
                <a:latin typeface="Times New Roman" pitchFamily="18" charset="0"/>
                <a:cs typeface="Times New Roman" pitchFamily="18" charset="0"/>
              </a:rPr>
              <a:t>, </a:t>
            </a:r>
            <a:r>
              <a:rPr lang="fr-FR" sz="2800" b="1" dirty="0" err="1" smtClean="0">
                <a:latin typeface="Times New Roman" pitchFamily="18" charset="0"/>
                <a:cs typeface="Times New Roman" pitchFamily="18" charset="0"/>
              </a:rPr>
              <a:t>sát</a:t>
            </a:r>
            <a:r>
              <a:rPr lang="fr-FR" sz="2800" b="1" dirty="0" smtClean="0">
                <a:latin typeface="Times New Roman" pitchFamily="18" charset="0"/>
                <a:cs typeface="Times New Roman" pitchFamily="18" charset="0"/>
              </a:rPr>
              <a:t> </a:t>
            </a:r>
            <a:r>
              <a:rPr lang="fr-FR" sz="2800" b="1" dirty="0" err="1" smtClean="0">
                <a:latin typeface="Times New Roman" pitchFamily="18" charset="0"/>
                <a:cs typeface="Times New Roman" pitchFamily="18" charset="0"/>
              </a:rPr>
              <a:t>trùng</a:t>
            </a:r>
            <a:r>
              <a:rPr lang="fr-FR" sz="2800" b="1" dirty="0" smtClean="0">
                <a:latin typeface="Times New Roman" pitchFamily="18" charset="0"/>
                <a:cs typeface="Times New Roman" pitchFamily="18" charset="0"/>
              </a:rPr>
              <a:t> </a:t>
            </a:r>
            <a:r>
              <a:rPr lang="fr-FR" sz="2800" b="1" dirty="0" err="1" smtClean="0">
                <a:latin typeface="Times New Roman" pitchFamily="18" charset="0"/>
                <a:cs typeface="Times New Roman" pitchFamily="18" charset="0"/>
              </a:rPr>
              <a:t>vùng</a:t>
            </a:r>
            <a:r>
              <a:rPr lang="fr-FR" sz="2800" b="1" dirty="0" smtClean="0">
                <a:latin typeface="Times New Roman" pitchFamily="18" charset="0"/>
                <a:cs typeface="Times New Roman" pitchFamily="18" charset="0"/>
              </a:rPr>
              <a:t> </a:t>
            </a:r>
            <a:r>
              <a:rPr lang="fr-FR" sz="2800" b="1" dirty="0" err="1" smtClean="0">
                <a:latin typeface="Times New Roman" pitchFamily="18" charset="0"/>
                <a:cs typeface="Times New Roman" pitchFamily="18" charset="0"/>
              </a:rPr>
              <a:t>huyệt</a:t>
            </a:r>
            <a:r>
              <a:rPr lang="fr-FR" sz="2800" b="1" dirty="0" smtClean="0">
                <a:latin typeface="Times New Roman" pitchFamily="18" charset="0"/>
                <a:cs typeface="Times New Roman" pitchFamily="18" charset="0"/>
              </a:rPr>
              <a:t>.</a:t>
            </a:r>
            <a:r>
              <a:rPr lang="en-US" sz="2800" b="1" dirty="0" smtClean="0">
                <a:latin typeface="Times New Roman" pitchFamily="18" charset="0"/>
                <a:cs typeface="Times New Roman" pitchFamily="18" charset="0"/>
              </a:rPr>
              <a:t/>
            </a:r>
            <a:br>
              <a:rPr lang="en-US" sz="2800" b="1" dirty="0" smtClean="0">
                <a:latin typeface="Times New Roman" pitchFamily="18" charset="0"/>
                <a:cs typeface="Times New Roman" pitchFamily="18" charset="0"/>
              </a:rPr>
            </a:br>
            <a:r>
              <a:rPr lang="fr-FR" sz="2800" b="1" dirty="0" err="1" smtClean="0">
                <a:latin typeface="Times New Roman" pitchFamily="18" charset="0"/>
                <a:cs typeface="Times New Roman" pitchFamily="18" charset="0"/>
              </a:rPr>
              <a:t>Châm</a:t>
            </a:r>
            <a:r>
              <a:rPr lang="fr-FR" sz="2800" b="1" dirty="0" smtClean="0">
                <a:latin typeface="Times New Roman" pitchFamily="18" charset="0"/>
                <a:cs typeface="Times New Roman" pitchFamily="18" charset="0"/>
              </a:rPr>
              <a:t> </a:t>
            </a:r>
            <a:r>
              <a:rPr lang="fr-FR" sz="2800" b="1" dirty="0" err="1" smtClean="0">
                <a:latin typeface="Times New Roman" pitchFamily="18" charset="0"/>
                <a:cs typeface="Times New Roman" pitchFamily="18" charset="0"/>
              </a:rPr>
              <a:t>kim</a:t>
            </a:r>
            <a:r>
              <a:rPr lang="fr-FR" sz="2800" b="1" dirty="0" smtClean="0">
                <a:latin typeface="Times New Roman" pitchFamily="18" charset="0"/>
                <a:cs typeface="Times New Roman" pitchFamily="18" charset="0"/>
              </a:rPr>
              <a:t> </a:t>
            </a:r>
            <a:r>
              <a:rPr lang="fr-FR" sz="2800" b="1" dirty="0" err="1" smtClean="0">
                <a:latin typeface="Times New Roman" pitchFamily="18" charset="0"/>
                <a:cs typeface="Times New Roman" pitchFamily="18" charset="0"/>
              </a:rPr>
              <a:t>nhanh</a:t>
            </a:r>
            <a:r>
              <a:rPr lang="fr-FR" sz="2800" b="1" dirty="0" smtClean="0">
                <a:latin typeface="Times New Roman" pitchFamily="18" charset="0"/>
                <a:cs typeface="Times New Roman" pitchFamily="18" charset="0"/>
              </a:rPr>
              <a:t> qua da </a:t>
            </a:r>
            <a:r>
              <a:rPr lang="fr-FR" sz="2800" b="1" dirty="0" err="1" smtClean="0">
                <a:latin typeface="Times New Roman" pitchFamily="18" charset="0"/>
                <a:cs typeface="Times New Roman" pitchFamily="18" charset="0"/>
              </a:rPr>
              <a:t>và</a:t>
            </a:r>
            <a:r>
              <a:rPr lang="fr-FR" sz="2800" b="1" dirty="0" smtClean="0">
                <a:latin typeface="Times New Roman" pitchFamily="18" charset="0"/>
                <a:cs typeface="Times New Roman" pitchFamily="18" charset="0"/>
              </a:rPr>
              <a:t> </a:t>
            </a:r>
            <a:r>
              <a:rPr lang="fr-FR" sz="2800" b="1" dirty="0" err="1" smtClean="0">
                <a:latin typeface="Times New Roman" pitchFamily="18" charset="0"/>
                <a:cs typeface="Times New Roman" pitchFamily="18" charset="0"/>
              </a:rPr>
              <a:t>đẩy</a:t>
            </a:r>
            <a:r>
              <a:rPr lang="fr-FR" sz="2800" b="1" dirty="0" smtClean="0">
                <a:latin typeface="Times New Roman" pitchFamily="18" charset="0"/>
                <a:cs typeface="Times New Roman" pitchFamily="18" charset="0"/>
              </a:rPr>
              <a:t> </a:t>
            </a:r>
            <a:r>
              <a:rPr lang="fr-FR" sz="2800" b="1" dirty="0" err="1" smtClean="0">
                <a:latin typeface="Times New Roman" pitchFamily="18" charset="0"/>
                <a:cs typeface="Times New Roman" pitchFamily="18" charset="0"/>
              </a:rPr>
              <a:t>từ</a:t>
            </a:r>
            <a:r>
              <a:rPr lang="fr-FR" sz="2800" b="1" dirty="0" smtClean="0">
                <a:latin typeface="Times New Roman" pitchFamily="18" charset="0"/>
                <a:cs typeface="Times New Roman" pitchFamily="18" charset="0"/>
              </a:rPr>
              <a:t> </a:t>
            </a:r>
            <a:r>
              <a:rPr lang="fr-FR" sz="2800" b="1" dirty="0" err="1" smtClean="0">
                <a:latin typeface="Times New Roman" pitchFamily="18" charset="0"/>
                <a:cs typeface="Times New Roman" pitchFamily="18" charset="0"/>
              </a:rPr>
              <a:t>từ</a:t>
            </a:r>
            <a:r>
              <a:rPr lang="fr-FR" sz="2800" b="1" dirty="0" smtClean="0">
                <a:latin typeface="Times New Roman" pitchFamily="18" charset="0"/>
                <a:cs typeface="Times New Roman" pitchFamily="18" charset="0"/>
              </a:rPr>
              <a:t> </a:t>
            </a:r>
            <a:r>
              <a:rPr lang="fr-FR" sz="2800" b="1" dirty="0" err="1" smtClean="0">
                <a:latin typeface="Times New Roman" pitchFamily="18" charset="0"/>
                <a:cs typeface="Times New Roman" pitchFamily="18" charset="0"/>
              </a:rPr>
              <a:t>tới</a:t>
            </a:r>
            <a:r>
              <a:rPr lang="fr-FR" sz="2800" b="1" dirty="0" smtClean="0">
                <a:latin typeface="Times New Roman" pitchFamily="18" charset="0"/>
                <a:cs typeface="Times New Roman" pitchFamily="18" charset="0"/>
              </a:rPr>
              <a:t> </a:t>
            </a:r>
            <a:r>
              <a:rPr lang="fr-FR" sz="2800" b="1" dirty="0" err="1" smtClean="0">
                <a:latin typeface="Times New Roman" pitchFamily="18" charset="0"/>
                <a:cs typeface="Times New Roman" pitchFamily="18" charset="0"/>
              </a:rPr>
              <a:t>huyệt</a:t>
            </a:r>
            <a:r>
              <a:rPr lang="fr-FR" sz="2800" b="1" dirty="0" smtClean="0">
                <a:latin typeface="Times New Roman" pitchFamily="18" charset="0"/>
                <a:cs typeface="Times New Roman" pitchFamily="18" charset="0"/>
              </a:rPr>
              <a:t>.</a:t>
            </a:r>
            <a:endParaRPr lang="en-US" sz="2800" b="1" dirty="0">
              <a:latin typeface="Times New Roman" pitchFamily="18" charset="0"/>
              <a:cs typeface="Times New Roman" pitchFamily="18" charset="0"/>
            </a:endParaRPr>
          </a:p>
        </p:txBody>
      </p:sp>
      <p:pic>
        <p:nvPicPr>
          <p:cNvPr id="5" name="Content Placeholder 4" descr="ung-dung-cua-cay-chi-hieu-qua-trong-mot-so-benh1522988283.jpg"/>
          <p:cNvPicPr>
            <a:picLocks noGrp="1" noChangeAspect="1"/>
          </p:cNvPicPr>
          <p:nvPr>
            <p:ph idx="1"/>
          </p:nvPr>
        </p:nvPicPr>
        <p:blipFill>
          <a:blip r:embed="rId2"/>
          <a:stretch>
            <a:fillRect/>
          </a:stretch>
        </p:blipFill>
        <p:spPr>
          <a:xfrm>
            <a:off x="1143000" y="2057400"/>
            <a:ext cx="6934200" cy="3810000"/>
          </a:xfr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239962"/>
          </a:xfrm>
        </p:spPr>
        <p:txBody>
          <a:bodyPr>
            <a:noAutofit/>
          </a:bodyPr>
          <a:lstStyle/>
          <a:p>
            <a:pPr algn="l"/>
            <a:r>
              <a:rPr lang="fr-FR" sz="2800" b="1" dirty="0" smtClean="0">
                <a:latin typeface="Times New Roman" pitchFamily="18" charset="0"/>
                <a:cs typeface="Times New Roman" pitchFamily="18" charset="0"/>
              </a:rPr>
              <a:t>-    </a:t>
            </a:r>
            <a:r>
              <a:rPr lang="fr-FR" sz="2800" b="1" dirty="0" err="1" smtClean="0">
                <a:latin typeface="Times New Roman" pitchFamily="18" charset="0"/>
                <a:cs typeface="Times New Roman" pitchFamily="18" charset="0"/>
              </a:rPr>
              <a:t>Đẩy</a:t>
            </a:r>
            <a:r>
              <a:rPr lang="fr-FR" sz="2800" b="1" dirty="0" smtClean="0">
                <a:latin typeface="Times New Roman" pitchFamily="18" charset="0"/>
                <a:cs typeface="Times New Roman" pitchFamily="18" charset="0"/>
              </a:rPr>
              <a:t> </a:t>
            </a:r>
            <a:r>
              <a:rPr lang="fr-FR" sz="2800" b="1" dirty="0" err="1" smtClean="0">
                <a:latin typeface="Times New Roman" pitchFamily="18" charset="0"/>
                <a:cs typeface="Times New Roman" pitchFamily="18" charset="0"/>
              </a:rPr>
              <a:t>nòng</a:t>
            </a:r>
            <a:r>
              <a:rPr lang="fr-FR" sz="2800" b="1" dirty="0" smtClean="0">
                <a:latin typeface="Times New Roman" pitchFamily="18" charset="0"/>
                <a:cs typeface="Times New Roman" pitchFamily="18" charset="0"/>
              </a:rPr>
              <a:t> </a:t>
            </a:r>
            <a:r>
              <a:rPr lang="fr-FR" sz="2800" b="1" dirty="0" err="1" smtClean="0">
                <a:latin typeface="Times New Roman" pitchFamily="18" charset="0"/>
                <a:cs typeface="Times New Roman" pitchFamily="18" charset="0"/>
              </a:rPr>
              <a:t>kim</a:t>
            </a:r>
            <a:r>
              <a:rPr lang="fr-FR" sz="2800" b="1" dirty="0" smtClean="0">
                <a:latin typeface="Times New Roman" pitchFamily="18" charset="0"/>
                <a:cs typeface="Times New Roman" pitchFamily="18" charset="0"/>
              </a:rPr>
              <a:t> </a:t>
            </a:r>
            <a:r>
              <a:rPr lang="fr-FR" sz="2800" b="1" dirty="0" err="1" smtClean="0">
                <a:latin typeface="Times New Roman" pitchFamily="18" charset="0"/>
                <a:cs typeface="Times New Roman" pitchFamily="18" charset="0"/>
              </a:rPr>
              <a:t>để</a:t>
            </a:r>
            <a:r>
              <a:rPr lang="fr-FR" sz="2800" b="1" dirty="0" smtClean="0">
                <a:latin typeface="Times New Roman" pitchFamily="18" charset="0"/>
                <a:cs typeface="Times New Roman" pitchFamily="18" charset="0"/>
              </a:rPr>
              <a:t> </a:t>
            </a:r>
            <a:r>
              <a:rPr lang="fr-FR" sz="2800" b="1" dirty="0" err="1" smtClean="0">
                <a:latin typeface="Times New Roman" pitchFamily="18" charset="0"/>
                <a:cs typeface="Times New Roman" pitchFamily="18" charset="0"/>
              </a:rPr>
              <a:t>chỉ</a:t>
            </a:r>
            <a:r>
              <a:rPr lang="fr-FR" sz="2800" b="1" dirty="0" smtClean="0">
                <a:latin typeface="Times New Roman" pitchFamily="18" charset="0"/>
                <a:cs typeface="Times New Roman" pitchFamily="18" charset="0"/>
              </a:rPr>
              <a:t> </a:t>
            </a:r>
            <a:r>
              <a:rPr lang="fr-FR" sz="2800" b="1" dirty="0" err="1" smtClean="0">
                <a:latin typeface="Times New Roman" pitchFamily="18" charset="0"/>
                <a:cs typeface="Times New Roman" pitchFamily="18" charset="0"/>
              </a:rPr>
              <a:t>nằm</a:t>
            </a:r>
            <a:r>
              <a:rPr lang="fr-FR" sz="2800" b="1" dirty="0" smtClean="0">
                <a:latin typeface="Times New Roman" pitchFamily="18" charset="0"/>
                <a:cs typeface="Times New Roman" pitchFamily="18" charset="0"/>
              </a:rPr>
              <a:t> </a:t>
            </a:r>
            <a:r>
              <a:rPr lang="fr-FR" sz="2800" b="1" dirty="0" err="1" smtClean="0">
                <a:latin typeface="Times New Roman" pitchFamily="18" charset="0"/>
                <a:cs typeface="Times New Roman" pitchFamily="18" charset="0"/>
              </a:rPr>
              <a:t>vào</a:t>
            </a:r>
            <a:r>
              <a:rPr lang="fr-FR" sz="2800" b="1" dirty="0" smtClean="0">
                <a:latin typeface="Times New Roman" pitchFamily="18" charset="0"/>
                <a:cs typeface="Times New Roman" pitchFamily="18" charset="0"/>
              </a:rPr>
              <a:t> </a:t>
            </a:r>
            <a:r>
              <a:rPr lang="fr-FR" sz="2800" b="1" dirty="0" err="1" smtClean="0">
                <a:latin typeface="Times New Roman" pitchFamily="18" charset="0"/>
                <a:cs typeface="Times New Roman" pitchFamily="18" charset="0"/>
              </a:rPr>
              <a:t>huyệt</a:t>
            </a:r>
            <a:r>
              <a:rPr lang="fr-FR" sz="2800" b="1" dirty="0" smtClean="0">
                <a:latin typeface="Times New Roman" pitchFamily="18" charset="0"/>
                <a:cs typeface="Times New Roman" pitchFamily="18" charset="0"/>
              </a:rPr>
              <a:t>, </a:t>
            </a:r>
            <a:br>
              <a:rPr lang="fr-FR" sz="2800" b="1" dirty="0" smtClean="0">
                <a:latin typeface="Times New Roman" pitchFamily="18" charset="0"/>
                <a:cs typeface="Times New Roman" pitchFamily="18" charset="0"/>
              </a:rPr>
            </a:br>
            <a:r>
              <a:rPr lang="fr-FR" sz="2800" b="1" dirty="0" smtClean="0">
                <a:latin typeface="Times New Roman" pitchFamily="18" charset="0"/>
                <a:cs typeface="Times New Roman" pitchFamily="18" charset="0"/>
              </a:rPr>
              <a:t>-    </a:t>
            </a:r>
            <a:r>
              <a:rPr lang="fr-FR" sz="2800" b="1" dirty="0" err="1" smtClean="0">
                <a:latin typeface="Times New Roman" pitchFamily="18" charset="0"/>
                <a:cs typeface="Times New Roman" pitchFamily="18" charset="0"/>
              </a:rPr>
              <a:t>Đặt</a:t>
            </a:r>
            <a:r>
              <a:rPr lang="fr-FR" sz="2800" b="1" dirty="0" smtClean="0">
                <a:latin typeface="Times New Roman" pitchFamily="18" charset="0"/>
                <a:cs typeface="Times New Roman" pitchFamily="18" charset="0"/>
              </a:rPr>
              <a:t> </a:t>
            </a:r>
            <a:r>
              <a:rPr lang="fr-FR" sz="2800" b="1" dirty="0" err="1" smtClean="0">
                <a:latin typeface="Times New Roman" pitchFamily="18" charset="0"/>
                <a:cs typeface="Times New Roman" pitchFamily="18" charset="0"/>
              </a:rPr>
              <a:t>bông</a:t>
            </a:r>
            <a:r>
              <a:rPr lang="fr-FR" sz="2800" b="1" dirty="0" smtClean="0">
                <a:latin typeface="Times New Roman" pitchFamily="18" charset="0"/>
                <a:cs typeface="Times New Roman" pitchFamily="18" charset="0"/>
              </a:rPr>
              <a:t> (</a:t>
            </a:r>
            <a:r>
              <a:rPr lang="fr-FR" sz="2800" b="1" dirty="0" err="1" smtClean="0">
                <a:latin typeface="Times New Roman" pitchFamily="18" charset="0"/>
                <a:cs typeface="Times New Roman" pitchFamily="18" charset="0"/>
              </a:rPr>
              <a:t>gạc</a:t>
            </a:r>
            <a:r>
              <a:rPr lang="fr-FR" sz="2800" b="1" dirty="0" smtClean="0">
                <a:latin typeface="Times New Roman" pitchFamily="18" charset="0"/>
                <a:cs typeface="Times New Roman" pitchFamily="18" charset="0"/>
              </a:rPr>
              <a:t>) </a:t>
            </a:r>
            <a:r>
              <a:rPr lang="fr-FR" sz="2800" b="1" dirty="0" err="1" smtClean="0">
                <a:latin typeface="Times New Roman" pitchFamily="18" charset="0"/>
                <a:cs typeface="Times New Roman" pitchFamily="18" charset="0"/>
              </a:rPr>
              <a:t>vô</a:t>
            </a:r>
            <a:r>
              <a:rPr lang="fr-FR" sz="2800" b="1" dirty="0" smtClean="0">
                <a:latin typeface="Times New Roman" pitchFamily="18" charset="0"/>
                <a:cs typeface="Times New Roman" pitchFamily="18" charset="0"/>
              </a:rPr>
              <a:t> </a:t>
            </a:r>
            <a:r>
              <a:rPr lang="fr-FR" sz="2800" b="1" dirty="0" err="1" smtClean="0">
                <a:latin typeface="Times New Roman" pitchFamily="18" charset="0"/>
                <a:cs typeface="Times New Roman" pitchFamily="18" charset="0"/>
              </a:rPr>
              <a:t>trùng</a:t>
            </a:r>
            <a:r>
              <a:rPr lang="fr-FR" sz="2800" b="1" dirty="0" smtClean="0">
                <a:latin typeface="Times New Roman" pitchFamily="18" charset="0"/>
                <a:cs typeface="Times New Roman" pitchFamily="18" charset="0"/>
              </a:rPr>
              <a:t> </a:t>
            </a:r>
            <a:r>
              <a:rPr lang="fr-FR" sz="2800" b="1" dirty="0" err="1" smtClean="0">
                <a:latin typeface="Times New Roman" pitchFamily="18" charset="0"/>
                <a:cs typeface="Times New Roman" pitchFamily="18" charset="0"/>
              </a:rPr>
              <a:t>lên</a:t>
            </a:r>
            <a:r>
              <a:rPr lang="fr-FR" sz="2800" b="1" dirty="0" smtClean="0">
                <a:latin typeface="Times New Roman" pitchFamily="18" charset="0"/>
                <a:cs typeface="Times New Roman" pitchFamily="18" charset="0"/>
              </a:rPr>
              <a:t> </a:t>
            </a:r>
            <a:r>
              <a:rPr lang="fr-FR" sz="2800" b="1" dirty="0" err="1" smtClean="0">
                <a:latin typeface="Times New Roman" pitchFamily="18" charset="0"/>
                <a:cs typeface="Times New Roman" pitchFamily="18" charset="0"/>
              </a:rPr>
              <a:t>huyệt</a:t>
            </a:r>
            <a:r>
              <a:rPr lang="fr-FR" sz="2800" b="1" dirty="0" smtClean="0">
                <a:latin typeface="Times New Roman" pitchFamily="18" charset="0"/>
                <a:cs typeface="Times New Roman" pitchFamily="18" charset="0"/>
              </a:rPr>
              <a:t> </a:t>
            </a:r>
            <a:r>
              <a:rPr lang="fr-FR" sz="2800" b="1" dirty="0" err="1" smtClean="0">
                <a:latin typeface="Times New Roman" pitchFamily="18" charset="0"/>
                <a:cs typeface="Times New Roman" pitchFamily="18" charset="0"/>
              </a:rPr>
              <a:t>vừa</a:t>
            </a:r>
            <a:r>
              <a:rPr lang="fr-FR" sz="2800" b="1" dirty="0" smtClean="0">
                <a:latin typeface="Times New Roman" pitchFamily="18" charset="0"/>
                <a:cs typeface="Times New Roman" pitchFamily="18" charset="0"/>
              </a:rPr>
              <a:t> </a:t>
            </a:r>
            <a:r>
              <a:rPr lang="fr-FR" sz="2800" b="1" dirty="0" err="1" smtClean="0">
                <a:latin typeface="Times New Roman" pitchFamily="18" charset="0"/>
                <a:cs typeface="Times New Roman" pitchFamily="18" charset="0"/>
              </a:rPr>
              <a:t>cấy</a:t>
            </a:r>
            <a:r>
              <a:rPr lang="fr-FR" sz="2800" b="1" dirty="0" smtClean="0">
                <a:latin typeface="Times New Roman" pitchFamily="18" charset="0"/>
                <a:cs typeface="Times New Roman" pitchFamily="18" charset="0"/>
              </a:rPr>
              <a:t>, </a:t>
            </a:r>
            <a:br>
              <a:rPr lang="fr-FR" sz="2800" b="1" dirty="0" smtClean="0">
                <a:latin typeface="Times New Roman" pitchFamily="18" charset="0"/>
                <a:cs typeface="Times New Roman" pitchFamily="18" charset="0"/>
              </a:rPr>
            </a:br>
            <a:r>
              <a:rPr lang="fr-FR" sz="2800" b="1" dirty="0" smtClean="0">
                <a:latin typeface="Times New Roman" pitchFamily="18" charset="0"/>
                <a:cs typeface="Times New Roman" pitchFamily="18" charset="0"/>
              </a:rPr>
              <a:t>-    </a:t>
            </a:r>
            <a:r>
              <a:rPr lang="fr-FR" sz="2800" b="1" dirty="0" err="1" smtClean="0">
                <a:latin typeface="Times New Roman" pitchFamily="18" charset="0"/>
                <a:cs typeface="Times New Roman" pitchFamily="18" charset="0"/>
              </a:rPr>
              <a:t>Ẩn</a:t>
            </a:r>
            <a:r>
              <a:rPr lang="fr-FR" sz="2800" b="1" dirty="0" smtClean="0">
                <a:latin typeface="Times New Roman" pitchFamily="18" charset="0"/>
                <a:cs typeface="Times New Roman" pitchFamily="18" charset="0"/>
              </a:rPr>
              <a:t> </a:t>
            </a:r>
            <a:r>
              <a:rPr lang="fr-FR" sz="2800" b="1" dirty="0" err="1" smtClean="0">
                <a:latin typeface="Times New Roman" pitchFamily="18" charset="0"/>
                <a:cs typeface="Times New Roman" pitchFamily="18" charset="0"/>
              </a:rPr>
              <a:t>tay</a:t>
            </a:r>
            <a:r>
              <a:rPr lang="fr-FR" sz="2800" b="1" dirty="0" smtClean="0">
                <a:latin typeface="Times New Roman" pitchFamily="18" charset="0"/>
                <a:cs typeface="Times New Roman" pitchFamily="18" charset="0"/>
              </a:rPr>
              <a:t> </a:t>
            </a:r>
            <a:r>
              <a:rPr lang="fr-FR" sz="2800" b="1" dirty="0" err="1" smtClean="0">
                <a:latin typeface="Times New Roman" pitchFamily="18" charset="0"/>
                <a:cs typeface="Times New Roman" pitchFamily="18" charset="0"/>
              </a:rPr>
              <a:t>rồi</a:t>
            </a:r>
            <a:r>
              <a:rPr lang="fr-FR" sz="2800" b="1" dirty="0" smtClean="0">
                <a:latin typeface="Times New Roman" pitchFamily="18" charset="0"/>
                <a:cs typeface="Times New Roman" pitchFamily="18" charset="0"/>
              </a:rPr>
              <a:t> </a:t>
            </a:r>
            <a:r>
              <a:rPr lang="fr-FR" sz="2800" b="1" dirty="0" err="1" smtClean="0">
                <a:latin typeface="Times New Roman" pitchFamily="18" charset="0"/>
                <a:cs typeface="Times New Roman" pitchFamily="18" charset="0"/>
              </a:rPr>
              <a:t>rút</a:t>
            </a:r>
            <a:r>
              <a:rPr lang="fr-FR" sz="2800" b="1" dirty="0" smtClean="0">
                <a:latin typeface="Times New Roman" pitchFamily="18" charset="0"/>
                <a:cs typeface="Times New Roman" pitchFamily="18" charset="0"/>
              </a:rPr>
              <a:t> </a:t>
            </a:r>
            <a:r>
              <a:rPr lang="fr-FR" sz="2800" b="1" dirty="0" err="1" smtClean="0">
                <a:latin typeface="Times New Roman" pitchFamily="18" charset="0"/>
                <a:cs typeface="Times New Roman" pitchFamily="18" charset="0"/>
              </a:rPr>
              <a:t>kim</a:t>
            </a:r>
            <a:r>
              <a:rPr lang="fr-FR" sz="2800" b="1" dirty="0" smtClean="0">
                <a:latin typeface="Times New Roman" pitchFamily="18" charset="0"/>
                <a:cs typeface="Times New Roman" pitchFamily="18" charset="0"/>
              </a:rPr>
              <a:t> ra, </a:t>
            </a:r>
            <a:br>
              <a:rPr lang="fr-FR" sz="2800" b="1" dirty="0" smtClean="0">
                <a:latin typeface="Times New Roman" pitchFamily="18" charset="0"/>
                <a:cs typeface="Times New Roman" pitchFamily="18" charset="0"/>
              </a:rPr>
            </a:br>
            <a:r>
              <a:rPr lang="fr-FR" sz="2800" b="1" dirty="0" smtClean="0">
                <a:latin typeface="Times New Roman" pitchFamily="18" charset="0"/>
                <a:cs typeface="Times New Roman" pitchFamily="18" charset="0"/>
              </a:rPr>
              <a:t>-    </a:t>
            </a:r>
            <a:r>
              <a:rPr lang="fr-FR" sz="2800" b="1" dirty="0" err="1" smtClean="0">
                <a:latin typeface="Times New Roman" pitchFamily="18" charset="0"/>
                <a:cs typeface="Times New Roman" pitchFamily="18" charset="0"/>
              </a:rPr>
              <a:t>Dán</a:t>
            </a:r>
            <a:r>
              <a:rPr lang="fr-FR" sz="2800" b="1" dirty="0" smtClean="0">
                <a:latin typeface="Times New Roman" pitchFamily="18" charset="0"/>
                <a:cs typeface="Times New Roman" pitchFamily="18" charset="0"/>
              </a:rPr>
              <a:t> </a:t>
            </a:r>
            <a:r>
              <a:rPr lang="fr-FR" sz="2800" b="1" dirty="0" err="1" smtClean="0">
                <a:latin typeface="Times New Roman" pitchFamily="18" charset="0"/>
                <a:cs typeface="Times New Roman" pitchFamily="18" charset="0"/>
              </a:rPr>
              <a:t>băng</a:t>
            </a:r>
            <a:r>
              <a:rPr lang="fr-FR" sz="2800" b="1" dirty="0" smtClean="0">
                <a:latin typeface="Times New Roman" pitchFamily="18" charset="0"/>
                <a:cs typeface="Times New Roman" pitchFamily="18" charset="0"/>
              </a:rPr>
              <a:t> </a:t>
            </a:r>
            <a:r>
              <a:rPr lang="fr-FR" sz="2800" b="1" dirty="0" err="1" smtClean="0">
                <a:latin typeface="Times New Roman" pitchFamily="18" charset="0"/>
                <a:cs typeface="Times New Roman" pitchFamily="18" charset="0"/>
              </a:rPr>
              <a:t>keo</a:t>
            </a:r>
            <a:r>
              <a:rPr lang="fr-FR" sz="2800" b="1" dirty="0" smtClean="0">
                <a:latin typeface="Times New Roman" pitchFamily="18" charset="0"/>
                <a:cs typeface="Times New Roman" pitchFamily="18" charset="0"/>
              </a:rPr>
              <a:t> </a:t>
            </a:r>
            <a:r>
              <a:rPr lang="fr-FR" sz="2800" b="1" dirty="0" err="1" smtClean="0">
                <a:latin typeface="Times New Roman" pitchFamily="18" charset="0"/>
                <a:cs typeface="Times New Roman" pitchFamily="18" charset="0"/>
              </a:rPr>
              <a:t>cá</a:t>
            </a:r>
            <a:r>
              <a:rPr lang="fr-FR" sz="2800" b="1" dirty="0" smtClean="0">
                <a:latin typeface="Times New Roman" pitchFamily="18" charset="0"/>
                <a:cs typeface="Times New Roman" pitchFamily="18" charset="0"/>
              </a:rPr>
              <a:t> </a:t>
            </a:r>
            <a:r>
              <a:rPr lang="fr-FR" sz="2800" b="1" dirty="0" err="1" smtClean="0">
                <a:latin typeface="Times New Roman" pitchFamily="18" charset="0"/>
                <a:cs typeface="Times New Roman" pitchFamily="18" charset="0"/>
              </a:rPr>
              <a:t>nhân</a:t>
            </a:r>
            <a:r>
              <a:rPr lang="fr-FR" sz="2800" b="1" dirty="0" smtClean="0">
                <a:latin typeface="Times New Roman" pitchFamily="18" charset="0"/>
                <a:cs typeface="Times New Roman" pitchFamily="18" charset="0"/>
              </a:rPr>
              <a:t> </a:t>
            </a:r>
            <a:r>
              <a:rPr lang="fr-FR" sz="2800" b="1" dirty="0" err="1" smtClean="0">
                <a:latin typeface="Times New Roman" pitchFamily="18" charset="0"/>
                <a:cs typeface="Times New Roman" pitchFamily="18" charset="0"/>
              </a:rPr>
              <a:t>để</a:t>
            </a:r>
            <a:r>
              <a:rPr lang="fr-FR" sz="2800" b="1" dirty="0" smtClean="0">
                <a:latin typeface="Times New Roman" pitchFamily="18" charset="0"/>
                <a:cs typeface="Times New Roman" pitchFamily="18" charset="0"/>
              </a:rPr>
              <a:t> </a:t>
            </a:r>
            <a:r>
              <a:rPr lang="fr-FR" sz="2800" b="1" dirty="0" err="1" smtClean="0">
                <a:latin typeface="Times New Roman" pitchFamily="18" charset="0"/>
                <a:cs typeface="Times New Roman" pitchFamily="18" charset="0"/>
              </a:rPr>
              <a:t>giữ</a:t>
            </a:r>
            <a:r>
              <a:rPr lang="fr-FR" sz="2800" b="1" dirty="0" smtClean="0">
                <a:latin typeface="Times New Roman" pitchFamily="18" charset="0"/>
                <a:cs typeface="Times New Roman" pitchFamily="18" charset="0"/>
              </a:rPr>
              <a:t> </a:t>
            </a:r>
            <a:r>
              <a:rPr lang="fr-FR" sz="2800" b="1" dirty="0" err="1" smtClean="0">
                <a:latin typeface="Times New Roman" pitchFamily="18" charset="0"/>
                <a:cs typeface="Times New Roman" pitchFamily="18" charset="0"/>
              </a:rPr>
              <a:t>bông</a:t>
            </a:r>
            <a:r>
              <a:rPr lang="fr-FR" sz="2800" b="1" dirty="0" smtClean="0">
                <a:latin typeface="Times New Roman" pitchFamily="18" charset="0"/>
                <a:cs typeface="Times New Roman" pitchFamily="18" charset="0"/>
              </a:rPr>
              <a:t> (</a:t>
            </a:r>
            <a:r>
              <a:rPr lang="fr-FR" sz="2800" b="1" dirty="0" err="1" smtClean="0">
                <a:latin typeface="Times New Roman" pitchFamily="18" charset="0"/>
                <a:cs typeface="Times New Roman" pitchFamily="18" charset="0"/>
              </a:rPr>
              <a:t>gạc</a:t>
            </a:r>
            <a:r>
              <a:rPr lang="fr-FR" sz="2800" b="1" dirty="0" smtClean="0">
                <a:latin typeface="Times New Roman" pitchFamily="18" charset="0"/>
                <a:cs typeface="Times New Roman" pitchFamily="18" charset="0"/>
              </a:rPr>
              <a:t>).</a:t>
            </a:r>
            <a:endParaRPr lang="en-US" sz="2800" b="1" dirty="0">
              <a:latin typeface="Times New Roman" pitchFamily="18" charset="0"/>
              <a:cs typeface="Times New Roman" pitchFamily="18" charset="0"/>
            </a:endParaRPr>
          </a:p>
        </p:txBody>
      </p:sp>
      <p:pic>
        <p:nvPicPr>
          <p:cNvPr id="4" name="Content Placeholder 3" descr="phuong-phap-cay-chi.jpg"/>
          <p:cNvPicPr>
            <a:picLocks noGrp="1" noChangeAspect="1"/>
          </p:cNvPicPr>
          <p:nvPr>
            <p:ph idx="1"/>
          </p:nvPr>
        </p:nvPicPr>
        <p:blipFill>
          <a:blip r:embed="rId2"/>
          <a:stretch>
            <a:fillRect/>
          </a:stretch>
        </p:blipFill>
        <p:spPr>
          <a:xfrm>
            <a:off x="2133600" y="2819400"/>
            <a:ext cx="4762500" cy="3810000"/>
          </a:xfr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02362"/>
          </a:xfrm>
        </p:spPr>
        <p:txBody>
          <a:bodyPr>
            <a:normAutofit/>
          </a:bodyPr>
          <a:lstStyle/>
          <a:p>
            <a:pPr algn="l"/>
            <a:r>
              <a:rPr lang="fr-FR" sz="2800" b="1" u="sng" dirty="0" smtClean="0">
                <a:latin typeface="Times New Roman" pitchFamily="18" charset="0"/>
                <a:cs typeface="Times New Roman" pitchFamily="18" charset="0"/>
              </a:rPr>
              <a:t>2.</a:t>
            </a:r>
            <a:r>
              <a:rPr lang="fr-FR" sz="2800" b="1" u="sng" dirty="0" err="1" smtClean="0">
                <a:latin typeface="Times New Roman" pitchFamily="18" charset="0"/>
                <a:cs typeface="Times New Roman" pitchFamily="18" charset="0"/>
              </a:rPr>
              <a:t>Liệu</a:t>
            </a:r>
            <a:r>
              <a:rPr lang="fr-FR" sz="2800" b="1" u="sng" dirty="0" smtClean="0">
                <a:latin typeface="Times New Roman" pitchFamily="18" charset="0"/>
                <a:cs typeface="Times New Roman" pitchFamily="18" charset="0"/>
              </a:rPr>
              <a:t> </a:t>
            </a:r>
            <a:r>
              <a:rPr lang="fr-FR" sz="2800" b="1" u="sng" dirty="0" err="1" smtClean="0">
                <a:latin typeface="Times New Roman" pitchFamily="18" charset="0"/>
                <a:cs typeface="Times New Roman" pitchFamily="18" charset="0"/>
              </a:rPr>
              <a:t>trình</a:t>
            </a:r>
            <a:r>
              <a:rPr lang="fr-FR" sz="2800" b="1" u="sng" dirty="0" smtClean="0">
                <a:latin typeface="Times New Roman" pitchFamily="18" charset="0"/>
                <a:cs typeface="Times New Roman" pitchFamily="18" charset="0"/>
              </a:rPr>
              <a:t> </a:t>
            </a:r>
            <a:r>
              <a:rPr lang="fr-FR" sz="2800" b="1" u="sng" dirty="0" err="1" smtClean="0">
                <a:latin typeface="Times New Roman" pitchFamily="18" charset="0"/>
                <a:cs typeface="Times New Roman" pitchFamily="18" charset="0"/>
              </a:rPr>
              <a:t>điều</a:t>
            </a:r>
            <a:r>
              <a:rPr lang="fr-FR" sz="2800" b="1" u="sng" dirty="0" smtClean="0">
                <a:latin typeface="Times New Roman" pitchFamily="18" charset="0"/>
                <a:cs typeface="Times New Roman" pitchFamily="18" charset="0"/>
              </a:rPr>
              <a:t> </a:t>
            </a:r>
            <a:r>
              <a:rPr lang="fr-FR" sz="2800" b="1" u="sng" dirty="0" err="1" smtClean="0">
                <a:latin typeface="Times New Roman" pitchFamily="18" charset="0"/>
                <a:cs typeface="Times New Roman" pitchFamily="18" charset="0"/>
              </a:rPr>
              <a:t>trị</a:t>
            </a:r>
            <a:r>
              <a:rPr lang="fr-FR" sz="2800" b="1" u="sng" dirty="0" smtClean="0">
                <a:latin typeface="Times New Roman" pitchFamily="18" charset="0"/>
                <a:cs typeface="Times New Roman" pitchFamily="18" charset="0"/>
              </a:rPr>
              <a:t>:</a:t>
            </a:r>
            <a:r>
              <a:rPr lang="fr-FR" sz="2000" b="1" dirty="0" smtClean="0">
                <a:latin typeface="Times New Roman" pitchFamily="18" charset="0"/>
                <a:cs typeface="Times New Roman" pitchFamily="18" charset="0"/>
              </a:rPr>
              <a:t/>
            </a:r>
            <a:br>
              <a:rPr lang="fr-FR" sz="2000" b="1"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fr-FR" sz="2000" b="1" i="1"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   </a:t>
            </a:r>
            <a:r>
              <a:rPr lang="fr-FR" sz="2000" dirty="0" err="1" smtClean="0">
                <a:latin typeface="Times New Roman" pitchFamily="18" charset="0"/>
                <a:cs typeface="Times New Roman" pitchFamily="18" charset="0"/>
              </a:rPr>
              <a:t>Số</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lần</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cấy</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phụ</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thuộc</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vào</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phác</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đồ</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điều</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trị</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từng</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bệnh</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trung</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bình</a:t>
            </a:r>
            <a:r>
              <a:rPr lang="fr-FR" sz="2000" dirty="0" smtClean="0">
                <a:latin typeface="Times New Roman" pitchFamily="18" charset="0"/>
                <a:cs typeface="Times New Roman" pitchFamily="18" charset="0"/>
              </a:rPr>
              <a:t> 02 </a:t>
            </a:r>
            <a:r>
              <a:rPr lang="fr-FR" sz="2000" dirty="0" err="1" smtClean="0">
                <a:latin typeface="Times New Roman" pitchFamily="18" charset="0"/>
                <a:cs typeface="Times New Roman" pitchFamily="18" charset="0"/>
              </a:rPr>
              <a:t>tuần</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cấy</a:t>
            </a:r>
            <a:r>
              <a:rPr lang="fr-FR" sz="2000" dirty="0" smtClean="0">
                <a:latin typeface="Times New Roman" pitchFamily="18" charset="0"/>
                <a:cs typeface="Times New Roman" pitchFamily="18" charset="0"/>
              </a:rPr>
              <a:t> 1 </a:t>
            </a:r>
            <a:r>
              <a:rPr lang="fr-FR" sz="2000" dirty="0" err="1" smtClean="0">
                <a:latin typeface="Times New Roman" pitchFamily="18" charset="0"/>
                <a:cs typeface="Times New Roman" pitchFamily="18" charset="0"/>
              </a:rPr>
              <a:t>lần</a:t>
            </a:r>
            <a:r>
              <a:rPr lang="fr-FR" sz="2000" dirty="0" smtClean="0">
                <a:latin typeface="Times New Roman" pitchFamily="18" charset="0"/>
                <a:cs typeface="Times New Roman" pitchFamily="18" charset="0"/>
              </a:rPr>
              <a:t>.</a:t>
            </a:r>
            <a:br>
              <a:rPr lang="fr-FR"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   </a:t>
            </a:r>
            <a:r>
              <a:rPr lang="fr-FR" sz="2000" dirty="0" err="1" smtClean="0">
                <a:latin typeface="Times New Roman" pitchFamily="18" charset="0"/>
                <a:cs typeface="Times New Roman" pitchFamily="18" charset="0"/>
              </a:rPr>
              <a:t>Khoảng</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cách</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giữa</a:t>
            </a:r>
            <a:r>
              <a:rPr lang="fr-FR" sz="2000" dirty="0" smtClean="0">
                <a:latin typeface="Times New Roman" pitchFamily="18" charset="0"/>
                <a:cs typeface="Times New Roman" pitchFamily="18" charset="0"/>
              </a:rPr>
              <a:t> 2 </a:t>
            </a:r>
            <a:r>
              <a:rPr lang="fr-FR" sz="2000" dirty="0" err="1" smtClean="0">
                <a:latin typeface="Times New Roman" pitchFamily="18" charset="0"/>
                <a:cs typeface="Times New Roman" pitchFamily="18" charset="0"/>
              </a:rPr>
              <a:t>lần</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cấy</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chỉ</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phụ</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thuộc</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vào</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thời</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gian</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bán</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hủy</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của</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loại</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chỉ</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sử</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dụng</a:t>
            </a:r>
            <a:endParaRPr lang="en-US" sz="2000" dirty="0">
              <a:latin typeface="Times New Roman" pitchFamily="18" charset="0"/>
              <a:cs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78562"/>
          </a:xfrm>
        </p:spPr>
        <p:txBody>
          <a:bodyPr>
            <a:normAutofit/>
          </a:bodyPr>
          <a:lstStyle/>
          <a:p>
            <a:pPr algn="l"/>
            <a:r>
              <a:rPr lang="fr-FR" sz="2800" b="1" u="sng" dirty="0">
                <a:latin typeface="Times New Roman" pitchFamily="18" charset="0"/>
                <a:cs typeface="Times New Roman" pitchFamily="18" charset="0"/>
              </a:rPr>
              <a:t>VIII. THEO DÕI VÀ XỬ TRÍ TAI BIẾN:</a:t>
            </a:r>
            <a:r>
              <a:rPr lang="en-US" sz="2000" dirty="0">
                <a:latin typeface="Times New Roman" pitchFamily="18" charset="0"/>
                <a:cs typeface="Times New Roman" pitchFamily="18" charset="0"/>
              </a:rPr>
              <a:t/>
            </a:r>
            <a:br>
              <a:rPr lang="en-US" sz="2000" dirty="0">
                <a:latin typeface="Times New Roman" pitchFamily="18" charset="0"/>
                <a:cs typeface="Times New Roman" pitchFamily="18" charset="0"/>
              </a:rPr>
            </a:b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fr-FR" sz="2000" b="1" dirty="0" smtClean="0">
                <a:latin typeface="Times New Roman" pitchFamily="18" charset="0"/>
                <a:cs typeface="Times New Roman" pitchFamily="18" charset="0"/>
              </a:rPr>
              <a:t>- </a:t>
            </a:r>
            <a:r>
              <a:rPr lang="fr-FR" sz="2000" b="1" dirty="0">
                <a:latin typeface="Times New Roman" pitchFamily="18" charset="0"/>
                <a:cs typeface="Times New Roman" pitchFamily="18" charset="0"/>
              </a:rPr>
              <a:t>Theo </a:t>
            </a:r>
            <a:r>
              <a:rPr lang="fr-FR" sz="2000" b="1" dirty="0" err="1">
                <a:latin typeface="Times New Roman" pitchFamily="18" charset="0"/>
                <a:cs typeface="Times New Roman" pitchFamily="18" charset="0"/>
              </a:rPr>
              <a:t>dõi</a:t>
            </a:r>
            <a:r>
              <a:rPr lang="fr-FR" sz="2000" b="1" dirty="0">
                <a:latin typeface="Times New Roman" pitchFamily="18" charset="0"/>
                <a:cs typeface="Times New Roman" pitchFamily="18" charset="0"/>
              </a:rPr>
              <a:t>: </a:t>
            </a:r>
            <a:r>
              <a:rPr lang="en-US" sz="2000" dirty="0">
                <a:latin typeface="Times New Roman" pitchFamily="18" charset="0"/>
                <a:cs typeface="Times New Roman" pitchFamily="18" charset="0"/>
              </a:rPr>
              <a:t/>
            </a:r>
            <a:br>
              <a:rPr lang="en-US" sz="2000" dirty="0">
                <a:latin typeface="Times New Roman" pitchFamily="18" charset="0"/>
                <a:cs typeface="Times New Roman" pitchFamily="18" charset="0"/>
              </a:rPr>
            </a:b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fr-FR" sz="2000" dirty="0" err="1" smtClean="0">
                <a:latin typeface="Times New Roman" pitchFamily="18" charset="0"/>
                <a:cs typeface="Times New Roman" pitchFamily="18" charset="0"/>
              </a:rPr>
              <a:t>Để</a:t>
            </a:r>
            <a:r>
              <a:rPr lang="fr-FR" sz="2000" dirty="0" smtClean="0">
                <a:latin typeface="Times New Roman" pitchFamily="18" charset="0"/>
                <a:cs typeface="Times New Roman" pitchFamily="18" charset="0"/>
              </a:rPr>
              <a:t> </a:t>
            </a:r>
            <a:r>
              <a:rPr lang="fr-FR" sz="2000" dirty="0" err="1">
                <a:latin typeface="Times New Roman" pitchFamily="18" charset="0"/>
                <a:cs typeface="Times New Roman" pitchFamily="18" charset="0"/>
              </a:rPr>
              <a:t>người</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bệnh</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nghỉ</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ngơi</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trong</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khoảng</a:t>
            </a:r>
            <a:r>
              <a:rPr lang="fr-FR" sz="2000" dirty="0">
                <a:latin typeface="Times New Roman" pitchFamily="18" charset="0"/>
                <a:cs typeface="Times New Roman" pitchFamily="18" charset="0"/>
              </a:rPr>
              <a:t> 10-30 </a:t>
            </a:r>
            <a:r>
              <a:rPr lang="fr-FR" sz="2000" dirty="0" err="1">
                <a:latin typeface="Times New Roman" pitchFamily="18" charset="0"/>
                <a:cs typeface="Times New Roman" pitchFamily="18" charset="0"/>
              </a:rPr>
              <a:t>phút</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sau</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cấy</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chỉ</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theo</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dõi</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tổng</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trạng</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mạch</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huyết</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áp</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sinh</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hiệu</a:t>
            </a:r>
            <a:r>
              <a:rPr lang="fr-FR" sz="2000" dirty="0">
                <a:latin typeface="Times New Roman" pitchFamily="18" charset="0"/>
                <a:cs typeface="Times New Roman" pitchFamily="18" charset="0"/>
              </a:rPr>
              <a:t>.</a:t>
            </a:r>
            <a:r>
              <a:rPr lang="en-US" sz="2000" dirty="0">
                <a:latin typeface="Times New Roman" pitchFamily="18" charset="0"/>
                <a:cs typeface="Times New Roman" pitchFamily="18" charset="0"/>
              </a:rPr>
              <a:t/>
            </a:r>
            <a:br>
              <a:rPr lang="en-US" sz="2000" dirty="0">
                <a:latin typeface="Times New Roman" pitchFamily="18" charset="0"/>
                <a:cs typeface="Times New Roman" pitchFamily="18" charset="0"/>
              </a:rPr>
            </a:b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fr-FR" sz="2000" b="1" dirty="0" smtClean="0">
                <a:latin typeface="Times New Roman" pitchFamily="18" charset="0"/>
                <a:cs typeface="Times New Roman" pitchFamily="18" charset="0"/>
              </a:rPr>
              <a:t>- </a:t>
            </a:r>
            <a:r>
              <a:rPr lang="fr-FR" sz="2000" b="1" dirty="0" err="1">
                <a:latin typeface="Times New Roman" pitchFamily="18" charset="0"/>
                <a:cs typeface="Times New Roman" pitchFamily="18" charset="0"/>
              </a:rPr>
              <a:t>Xứ</a:t>
            </a:r>
            <a:r>
              <a:rPr lang="fr-FR" sz="2000" b="1" dirty="0">
                <a:latin typeface="Times New Roman" pitchFamily="18" charset="0"/>
                <a:cs typeface="Times New Roman" pitchFamily="18" charset="0"/>
              </a:rPr>
              <a:t> </a:t>
            </a:r>
            <a:r>
              <a:rPr lang="fr-FR" sz="2000" b="1" dirty="0" err="1">
                <a:latin typeface="Times New Roman" pitchFamily="18" charset="0"/>
                <a:cs typeface="Times New Roman" pitchFamily="18" charset="0"/>
              </a:rPr>
              <a:t>trí</a:t>
            </a:r>
            <a:r>
              <a:rPr lang="fr-FR" sz="2000" b="1" dirty="0">
                <a:latin typeface="Times New Roman" pitchFamily="18" charset="0"/>
                <a:cs typeface="Times New Roman" pitchFamily="18" charset="0"/>
              </a:rPr>
              <a:t> tai </a:t>
            </a:r>
            <a:r>
              <a:rPr lang="fr-FR" sz="2000" b="1" dirty="0" err="1">
                <a:latin typeface="Times New Roman" pitchFamily="18" charset="0"/>
                <a:cs typeface="Times New Roman" pitchFamily="18" charset="0"/>
              </a:rPr>
              <a:t>biến</a:t>
            </a:r>
            <a:r>
              <a:rPr lang="fr-FR" sz="2000" b="1" dirty="0">
                <a:latin typeface="Times New Roman" pitchFamily="18" charset="0"/>
                <a:cs typeface="Times New Roman" pitchFamily="18" charset="0"/>
              </a:rPr>
              <a:t>:</a:t>
            </a:r>
            <a:r>
              <a:rPr lang="en-US" sz="2000" dirty="0">
                <a:latin typeface="Times New Roman" pitchFamily="18" charset="0"/>
                <a:cs typeface="Times New Roman" pitchFamily="18" charset="0"/>
              </a:rPr>
              <a:t/>
            </a:r>
            <a:br>
              <a:rPr lang="en-US" sz="2000" dirty="0">
                <a:latin typeface="Times New Roman" pitchFamily="18" charset="0"/>
                <a:cs typeface="Times New Roman" pitchFamily="18" charset="0"/>
              </a:rPr>
            </a:b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fr-FR" sz="2000" dirty="0" err="1" smtClean="0">
                <a:latin typeface="Times New Roman" pitchFamily="18" charset="0"/>
                <a:cs typeface="Times New Roman" pitchFamily="18" charset="0"/>
              </a:rPr>
              <a:t>Cháy</a:t>
            </a:r>
            <a:r>
              <a:rPr lang="fr-FR" sz="2000" dirty="0" smtClean="0">
                <a:latin typeface="Times New Roman" pitchFamily="18" charset="0"/>
                <a:cs typeface="Times New Roman" pitchFamily="18" charset="0"/>
              </a:rPr>
              <a:t> </a:t>
            </a:r>
            <a:r>
              <a:rPr lang="fr-FR" sz="2000" dirty="0" err="1">
                <a:latin typeface="Times New Roman" pitchFamily="18" charset="0"/>
                <a:cs typeface="Times New Roman" pitchFamily="18" charset="0"/>
              </a:rPr>
              <a:t>máu</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Bông</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gạc</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vô</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khuẩn</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ẩn</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tại</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chỗ</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không</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day</a:t>
            </a:r>
            <a:r>
              <a:rPr lang="fr-FR" sz="2000" dirty="0">
                <a:latin typeface="Times New Roman" pitchFamily="18" charset="0"/>
                <a:cs typeface="Times New Roman" pitchFamily="18" charset="0"/>
              </a:rPr>
              <a:t>.</a:t>
            </a:r>
            <a:r>
              <a:rPr lang="en-US" sz="2000" dirty="0">
                <a:latin typeface="Times New Roman" pitchFamily="18" charset="0"/>
                <a:cs typeface="Times New Roman" pitchFamily="18" charset="0"/>
              </a:rPr>
              <a:t/>
            </a:r>
            <a:br>
              <a:rPr lang="en-US" sz="2000" dirty="0">
                <a:latin typeface="Times New Roman" pitchFamily="18" charset="0"/>
                <a:cs typeface="Times New Roman" pitchFamily="18" charset="0"/>
              </a:rPr>
            </a:br>
            <a:r>
              <a:rPr lang="fr-FR" sz="2000" dirty="0" err="1">
                <a:latin typeface="Times New Roman" pitchFamily="18" charset="0"/>
                <a:cs typeface="Times New Roman" pitchFamily="18" charset="0"/>
              </a:rPr>
              <a:t>Đau</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sưng</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nơi</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cấy</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chỉ</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chờm</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nóng</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thuốc</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chống</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phù</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nề</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hoặc</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kháng</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sinh</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nếu</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nghi</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ngờ</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nhiễm</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trùng</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chỗ</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cấy</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chỉ</a:t>
            </a:r>
            <a:r>
              <a:rPr lang="fr-FR" sz="2000" dirty="0">
                <a:latin typeface="Times New Roman" pitchFamily="18" charset="0"/>
                <a:cs typeface="Times New Roman" pitchFamily="18" charset="0"/>
              </a:rPr>
              <a:t>.</a:t>
            </a:r>
            <a:r>
              <a:rPr lang="en-US" sz="2000" dirty="0">
                <a:latin typeface="Times New Roman" pitchFamily="18" charset="0"/>
                <a:cs typeface="Times New Roman" pitchFamily="18" charset="0"/>
              </a:rPr>
              <a:t/>
            </a:r>
            <a:br>
              <a:rPr lang="en-US" sz="2000" dirty="0">
                <a:latin typeface="Times New Roman" pitchFamily="18" charset="0"/>
                <a:cs typeface="Times New Roman" pitchFamily="18" charset="0"/>
              </a:rPr>
            </a:br>
            <a:r>
              <a:rPr lang="fr-FR" sz="2000" dirty="0" err="1">
                <a:latin typeface="Times New Roman" pitchFamily="18" charset="0"/>
                <a:cs typeface="Times New Roman" pitchFamily="18" charset="0"/>
              </a:rPr>
              <a:t>Vựng</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châm</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xứ</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lý</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theo</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phác</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đồ</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vựng</a:t>
            </a:r>
            <a:r>
              <a:rPr lang="fr-FR" sz="2000" dirty="0">
                <a:latin typeface="Times New Roman" pitchFamily="18" charset="0"/>
                <a:cs typeface="Times New Roman" pitchFamily="18" charset="0"/>
              </a:rPr>
              <a:t> </a:t>
            </a:r>
            <a:r>
              <a:rPr lang="fr-FR" sz="2000" dirty="0" err="1">
                <a:latin typeface="Times New Roman" pitchFamily="18" charset="0"/>
                <a:cs typeface="Times New Roman" pitchFamily="18" charset="0"/>
              </a:rPr>
              <a:t>châm</a:t>
            </a:r>
            <a:r>
              <a:rPr lang="fr-FR" sz="2000" dirty="0">
                <a:latin typeface="Times New Roman" pitchFamily="18" charset="0"/>
                <a:cs typeface="Times New Roman" pitchFamily="18" charset="0"/>
              </a:rPr>
              <a:t>.</a:t>
            </a:r>
            <a:r>
              <a:rPr lang="en-US" sz="1600" dirty="0"/>
              <a:t/>
            </a:r>
            <a:br>
              <a:rPr lang="en-US" sz="1600" dirty="0"/>
            </a:br>
            <a:endParaRPr lang="en-US" sz="1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78562"/>
          </a:xfrm>
        </p:spPr>
        <p:txBody>
          <a:bodyPr/>
          <a:lstStyle/>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TotalTime>
  <Words>113</Words>
  <Application>Microsoft Office PowerPoint</Application>
  <PresentationFormat>On-screen Show (4:3)</PresentationFormat>
  <Paragraphs>16</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KỸ THUẬT  CẤY CHỈ TẠI KHOA YHCT-PHCN </vt:lpstr>
      <vt:lpstr>I. TỔNG QUAN:  -       Cấy chỉ là một phương pháp chữa bệnh không dùng thuốc đặc biệt, độc đáo của châm cứu Việt Nam, bao gồm chôn chỉ, vùi chỉ, xuyên chỉ, thắt buộc chỉ. Là một phương pháp châm cứu mới, hiện đại áp dụng tiến bộ của khoa học kỹ thuật trên cơ sở kế thừa những lý luận và kinh nghiệm của châm cứu   -     Phương pháp này đó được áp dụng tại Việt Nam từ những năm 1960 của thế kỷ trước </vt:lpstr>
      <vt:lpstr>II. CƠ CHẾ CỦA CẤY CHỈ  - Chỉ catgut là chỉ dùng trong phẫu thuật ngoại khoa, bản chất là một Protit tự tiêu trong vòng 15-20 ngày, khi đưa vào cơ thể(cấy vài lần mỗi lần cách nhau 15-20 ngày), như  một dị nguyên kích thích cơ thể sản sinh ra kháng thể bao vây không đặc hiệu làm thay đổi cách đáp ứng miễn dịch và vì vậy mà không xuất hiện các triệu chứng dị ứng.  - Chỉ catgut được cấy vào huyệt vị tác dụng với tính chất vật lý, tạo ra một kích thích cơ học như châm cứu nên có cơ chế tác dụng như cơ chế tác dụng của châm cứu    </vt:lpstr>
      <vt:lpstr>II. CƠ CHẾ CỦA CẤY CHỈ   + Cơ chế tác dụng của châm cứu theo học thuyết thần kinh - thể dịch. Châm cứu là một kích thích gây ra cung phản xạ mới có tác dụng ức chế và phá vỡ cung phản xạ bệnh lý.(theo volganic và kassin Liên Xô cũ có tác dụng tại chỗ, tác dụng tiết đoạn và tác dụng toàn thân)  + Cơ chế tác dụng của châm cứu theo học thuyết YHCT:  Khi có bệnh tức là mất cân bằng Âm - Dương, rối loạn hoạt động bình thường của hệ kinh lạc. Châm cứu có tác dụng điều hòa Âm - Dương và điều hòa cơ năng hoạt động của hệ kinh lạc</vt:lpstr>
      <vt:lpstr>III. Chỉ định và chống chỉ định 1.Chỉ định :  Các bệnh mạn tính: -     Đau: do các nguyên nhân xương khớp, thần kinh, thoái hóa khớp, loãng xương, viêm khớp dạng thấp, thoát vị đĩa đệm, hội chứng ống cổ tay….. -     Liệt: liệt do đột quỵ, bệnh lý thần kinh ngoại biên….. -     Rối loạn chức năng: rối loạn tiêu tiểu, mất ngủ, ngủ kém và một số bệnh khác -     Và các bệnh khác được ban hành kèm trong quyết định số 792/ QĐ-BYT ngày 12/03/2013 Quyết định về việc ban hành hướng dẫn quy trình kỹ thuật khám bệnh, chữa bệnh chuyên ngành châm cứu( hoặc theo các văn bản luật hướng dẫn hiện hành.)      </vt:lpstr>
      <vt:lpstr>2.Chống chỉ định:  -   Các bệnh cấp cứu. -   Cơ thể suy kiệt, phụ nữ có thai và nghi ngờ có thai. -   Da vùng huyệt bị viêm nhiễm hoặc mắc bệnh ngoài da. -   Dị ứng với chỉ tự tiêu. -   Sốt và cơn tăng huyết áp. -   Người bệnh sợ kim. -   Người bệnh có tinh thần không tỉnh táo -   Nhạy cảm với Lidocain</vt:lpstr>
      <vt:lpstr>VI. CHUẨN BỊ:   1. Nhân lực: Bác sĩ trưởng khoa điều hành chung, chỉ đạo thực hiện chuyên môn trong quá trình thực hiện, báo cáo kết quả cho ban giám đốc. Người thực hiện: bác sĩ được đào tạo chuyên ngành y học cổ truyền được đào tạo về phương pháp cấy chỉ và được cấp chứng chỉ hành nghề theo quy định của pháp luật về khám chữa bệnh. Y sỹ, điều dưỡng, KTVcủa khoa YHCT-PHCN được học lớp hướng dẫn chuẩn bị cho công tác thủ thuật cấy chỉ, và thường được đào tạo thường xuyên cập nhật kiến thức kỹ năng thực hành kiểm soát nhiễm khuẩn để làm thủ thuật cấy chỉ Hộ lý:  Công tác vệ sinh trước khi thực hiện cấy chỉ trước 30 phút    </vt:lpstr>
      <vt:lpstr>2.Cơ sở vật chất trang thiết bị, vật tư y tế:  - Phòng thủ thuật đạt tiêu chuẩn: diện tích khoảng (4m x 6m)nềnđược tráng gạch men ( gạch lát tường xung quanh 1,5m). - Hướng dẫn quy trình kỹ thuật, phác đồ điều trị. - Đèn tia cực tím được chiếu trước khi làm thủ thuật 1 giờ, trong khi chiếu đèn tránh tiếp xúc với  ánh sáng của đèn cực tím. - 1 Tủ đựng dụng cụ: trang bị nhiều ngăn để đựng nhiều dụng cụ khác nhaudùng trong cấy chỉ. - Quyển sổ ghi chép (Tên, tuổi người bệnh,Bácsĩ chỉ định, Bác sĩ thực hiện thủ thuật, công thức huyệt thực hiện trên bệnh nhân). - 02 giường bệnh: chọn giường bệnh Inox nguyên bán (khoảng 90cm x 190cm) - Mâm dụng cụ vô khuẩn: chum Inox , kéo, pince, kim tiêm số 23, chỉ catgut số 3/0. (kim châm cứu số 4, được cắt vừa ngang với vát kim số 23 được hấp sấy trong tủ sấy với nhiệt độ cao thời gian khoảng 1 giờ) - Dung dịch sát khuẩn: povidine (povidine 10%) - Gòn vô trùng, băng keo cá nhân. - Thuốc phun mù lidocain 10% - Hộp thuốc chống sốc.  </vt:lpstr>
      <vt:lpstr>3.Người bệnh: - Người bệnh được thăm khám, làm hồ sơ bệnh án theo đúng quy định. - Người bệnh được bác sĩ hướng dẫn cho quy trình thủ thuật trước trong và sau khi thực hiện thủ thuật. Bác sĩ dặn dò cụ thể những điểm cần lưu ý sau khi về nhà. - Người bệnh nằm tư thế thoải mái, chọn tư thể sao cho thoái mái, chọn tư thể sao cho vùng huyệt cấy chỉ được bộc lộ rõ nhất.</vt:lpstr>
      <vt:lpstr>     VII. CÁC BƯỚC TIẾN HÀNH: 1.Thủthuật: -     Rửa tay sạch, đi gang tay vô trùng -     Cắt chỉ catgut thành từng đoạn khoảng 0,5 – 1cm, luồn chỉ vào kim tiêm dung kim châm cứu làm nòng. -     Xác định chính xác huyệt định cấy chỉ, sát trùng vùng huyệt. -     Châm kim nhanh qua da và đẩy từ từ tới huyệt.      -    Đẩy nòng kim để chỉ nằm vào huyệt, đặt bông (gạc) vô trùng lên huyệt vừa cấy, ẩn tay rồi rút kim ra, dán băng keo cá nhân để giữ bông (gạc).  2.Liệu trình điều trị:   -   Số lần cấy phụ thuộc vào phác đồ điều trị từng bệnh, trung bình 02 tuần cấy 1 lần. -   Khoảng cách giữa 2 lần cấy chỉ phụ thuộc vào thời gian bán hủy của loại chỉ sử dụng.        </vt:lpstr>
      <vt:lpstr>Rửa tay sạch, đi gang tay vô trùng</vt:lpstr>
      <vt:lpstr>Cắt chỉ catgut thành từng đoạn khoảng 0,5 – 1cm,  luồn chỉ vào kim tiêm dung kim châm cứu làm nòng.</vt:lpstr>
      <vt:lpstr>Xác định chính xác huyệt định cấy chỉ, sát trùng vùng huyệt. Châm kim nhanh qua da và đẩy từ từ tới huyệt.</vt:lpstr>
      <vt:lpstr>-    Đẩy nòng kim để chỉ nằm vào huyệt,  -    Đặt bông (gạc) vô trùng lên huyệt vừa cấy,  -    Ẩn tay rồi rút kim ra,  -    Dán băng keo cá nhân để giữ bông (gạc).</vt:lpstr>
      <vt:lpstr>2.Liệu trình điều trị:     -   Số lần cấy phụ thuộc vào phác đồ điều trị từng bệnh, trung bình 02 tuần cấy 1 lần.   -   Khoảng cách giữa 2 lần cấy chỉ phụ thuộc vào thời gian bán hủy của loại chỉ sử dụng</vt:lpstr>
      <vt:lpstr>VIII. THEO DÕI VÀ XỬ TRÍ TAI BIẾN:  - Theo dõi:   Để người bệnh nghỉ ngơi trong khoảng 10-30 phút sau cấy chỉ: theo dõi tổng trạng, mạch, huyết áp, sinh hiệu.  - Xứ trí tai biến:  Cháy máu: Bông gạc vô khuẩn ẩn tại chỗ, không day. Đau sưng nơi cấy chỉ; chờm nóng, thuốc chống phù nề hoặc kháng sinh nếu nghi ngờ nhiễm trùng chỗ cấy chỉ. Vựng châm: xứ lý theo phác đồ vựng châm. </vt:lpstr>
      <vt:lpstr>Slide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ĐỀ ÁN THÀNH LẬP PHÒNG CẤY CHỈ TẠI KHOA YHCT-PHCN</dc:title>
  <dc:creator>FPT</dc:creator>
  <cp:lastModifiedBy>FPT</cp:lastModifiedBy>
  <cp:revision>6</cp:revision>
  <dcterms:created xsi:type="dcterms:W3CDTF">2018-07-18T09:01:15Z</dcterms:created>
  <dcterms:modified xsi:type="dcterms:W3CDTF">2018-07-19T03:50:29Z</dcterms:modified>
</cp:coreProperties>
</file>